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4630400" cy="8229600"/>
  <p:notesSz cx="8229600" cy="14630400"/>
  <p:embeddedFontLst>
    <p:embeddedFont>
      <p:font typeface="Calibri" pitchFamily="34" charset="0"/>
      <p:regular r:id="rId28"/>
      <p:bold r:id="rId29"/>
      <p:italic r:id="rId30"/>
      <p:boldItalic r:id="rId31"/>
    </p:embeddedFont>
    <p:embeddedFont>
      <p:font typeface="Geist" charset="0"/>
      <p:regular r:id="rId32"/>
    </p:embeddedFont>
    <p:embeddedFont>
      <p:font typeface="Source Sans 3"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11"/>
    <p:restoredTop sz="94610"/>
  </p:normalViewPr>
  <p:slideViewPr>
    <p:cSldViewPr snapToGrid="0" snapToObjects="1">
      <p:cViewPr varScale="1">
        <p:scale>
          <a:sx n="72" d="100"/>
          <a:sy n="72" d="100"/>
        </p:scale>
        <p:origin x="-523" y="-101"/>
      </p:cViewPr>
      <p:guideLst>
        <p:guide orient="horz" pos="2592"/>
        <p:guide pos="4608"/>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31949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1</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10</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11</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12</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13</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14</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15</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16</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17</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18</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19</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2</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20</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21</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22</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23</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24</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pPr/>
              <a:t>25</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3</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4</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5</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6</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7</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8</a:t>
            </a:fld>
            <a:endParaRPr lang="en-US"/>
          </a:p>
        </p:txBody>
      </p:sp>
    </p:spTree>
    <p:extLst>
      <p:ext uri="{BB962C8B-B14F-4D97-AF65-F5344CB8AC3E}">
        <p14:creationId xmlns:p14="http://schemas.microsoft.com/office/powerpoint/2010/main" xmlns=""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pPr/>
              <a:t>9</a:t>
            </a:fld>
            <a:endParaRPr lang="en-US"/>
          </a:p>
        </p:txBody>
      </p:sp>
    </p:spTree>
    <p:extLst>
      <p:ext uri="{BB962C8B-B14F-4D97-AF65-F5344CB8AC3E}">
        <p14:creationId xmlns:p14="http://schemas.microsoft.com/office/powerpoint/2010/main" xmlns=""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9F2">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11.jpe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6.png"/><Relationship Id="rId7" Type="http://schemas.openxmlformats.org/officeDocument/2006/relationships/image" Target="../media/image-2-7.sv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2-5.svg"/><Relationship Id="rId5" Type="http://schemas.openxmlformats.org/officeDocument/2006/relationships/image" Target="../media/image-2-3.svg"/><Relationship Id="rId4" Type="http://schemas.openxmlformats.org/officeDocument/2006/relationships/image" Target="../media/image9.png"/><Relationship Id="rId9"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7-6.svg"/><Relationship Id="rId5" Type="http://schemas.openxmlformats.org/officeDocument/2006/relationships/image" Target="../media/image-7-4.svg"/><Relationship Id="rId4" Type="http://schemas.openxmlformats.org/officeDocument/2006/relationships/image" Target="../media/image-7-2.sv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69680" y="0"/>
            <a:ext cx="5760720" cy="8229600"/>
          </a:xfrm>
          <a:prstGeom prst="rect">
            <a:avLst/>
          </a:prstGeom>
        </p:spPr>
      </p:pic>
      <p:sp>
        <p:nvSpPr>
          <p:cNvPr id="3" name="Text 0"/>
          <p:cNvSpPr/>
          <p:nvPr/>
        </p:nvSpPr>
        <p:spPr>
          <a:xfrm>
            <a:off x="793790" y="1361791"/>
            <a:ext cx="7556421" cy="1417558"/>
          </a:xfrm>
          <a:prstGeom prst="rect">
            <a:avLst/>
          </a:prstGeom>
          <a:noFill/>
          <a:ln/>
        </p:spPr>
        <p:txBody>
          <a:bodyPr wrap="squar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Audiovisual Media Management in Libraries</a:t>
            </a:r>
            <a:endParaRPr lang="en-US" sz="4450" dirty="0"/>
          </a:p>
        </p:txBody>
      </p:sp>
      <p:sp>
        <p:nvSpPr>
          <p:cNvPr id="4" name="Text 1"/>
          <p:cNvSpPr/>
          <p:nvPr/>
        </p:nvSpPr>
        <p:spPr>
          <a:xfrm>
            <a:off x="793790" y="3316641"/>
            <a:ext cx="4823103" cy="566976"/>
          </a:xfrm>
          <a:prstGeom prst="rect">
            <a:avLst/>
          </a:prstGeom>
          <a:noFill/>
          <a:ln/>
        </p:spPr>
        <p:txBody>
          <a:bodyPr wrap="none" lIns="0" tIns="0" rIns="0" bIns="0" rtlCol="0" anchor="t"/>
          <a:lstStyle/>
          <a:p>
            <a:pPr marL="0" indent="0" algn="l">
              <a:lnSpc>
                <a:spcPts val="4450"/>
              </a:lnSpc>
              <a:buNone/>
            </a:pPr>
            <a:r>
              <a:rPr lang="en-US" sz="3550" b="1" dirty="0">
                <a:solidFill>
                  <a:srgbClr val="006747"/>
                </a:solidFill>
                <a:latin typeface="Noto Serif SC Bold" pitchFamily="34" charset="0"/>
                <a:ea typeface="Noto Serif SC Bold" pitchFamily="34" charset="-122"/>
                <a:cs typeface="Noto Serif SC Bold" pitchFamily="34" charset="-120"/>
              </a:rPr>
              <a:t>Course Code: LIS 421</a:t>
            </a:r>
            <a:endParaRPr lang="en-US" sz="3550" dirty="0"/>
          </a:p>
        </p:txBody>
      </p:sp>
      <p:sp>
        <p:nvSpPr>
          <p:cNvPr id="5" name="Text 2"/>
          <p:cNvSpPr/>
          <p:nvPr/>
        </p:nvSpPr>
        <p:spPr>
          <a:xfrm>
            <a:off x="793790" y="4420910"/>
            <a:ext cx="7556421" cy="850583"/>
          </a:xfrm>
          <a:prstGeom prst="rect">
            <a:avLst/>
          </a:prstGeom>
          <a:noFill/>
          <a:ln/>
        </p:spPr>
        <p:txBody>
          <a:bodyPr wrap="square" lIns="0" tIns="0" rIns="0" bIns="0" rtlCol="0" anchor="t"/>
          <a:lstStyle/>
          <a:p>
            <a:pPr marL="0" indent="0" algn="l">
              <a:lnSpc>
                <a:spcPts val="3300"/>
              </a:lnSpc>
              <a:buNone/>
            </a:pPr>
            <a:endParaRPr lang="en-US" sz="2650" dirty="0"/>
          </a:p>
        </p:txBody>
      </p:sp>
      <p:sp>
        <p:nvSpPr>
          <p:cNvPr id="6" name="Text 3"/>
          <p:cNvSpPr/>
          <p:nvPr/>
        </p:nvSpPr>
        <p:spPr>
          <a:xfrm>
            <a:off x="793790" y="5380074"/>
            <a:ext cx="7556421" cy="818707"/>
          </a:xfrm>
          <a:prstGeom prst="rect">
            <a:avLst/>
          </a:prstGeom>
          <a:solidFill>
            <a:schemeClr val="accent2"/>
          </a:solidFill>
          <a:ln/>
        </p:spPr>
        <p:txBody>
          <a:bodyPr wrap="none" lIns="0" tIns="0" rIns="0" bIns="0" rtlCol="0" anchor="t"/>
          <a:lstStyle/>
          <a:p>
            <a:pPr marL="0" indent="0" algn="l">
              <a:lnSpc>
                <a:spcPts val="2850"/>
              </a:lnSpc>
              <a:buNone/>
            </a:pPr>
            <a:endParaRPr lang="en-US" sz="4000" b="1" dirty="0" smtClean="0">
              <a:solidFill>
                <a:srgbClr val="4B4A4A"/>
              </a:solidFill>
              <a:latin typeface="Geist" pitchFamily="34" charset="0"/>
              <a:ea typeface="Geist" pitchFamily="34" charset="-122"/>
              <a:cs typeface="Geist" pitchFamily="34" charset="-120"/>
            </a:endParaRPr>
          </a:p>
          <a:p>
            <a:pPr marL="0" indent="0" algn="l">
              <a:lnSpc>
                <a:spcPts val="2850"/>
              </a:lnSpc>
              <a:buNone/>
            </a:pPr>
            <a:r>
              <a:rPr lang="en-US" sz="4000" b="1" dirty="0" smtClean="0">
                <a:solidFill>
                  <a:srgbClr val="4B4A4A"/>
                </a:solidFill>
                <a:latin typeface="Geist" pitchFamily="34" charset="0"/>
                <a:ea typeface="Geist" pitchFamily="34" charset="-122"/>
                <a:cs typeface="Geist" pitchFamily="34" charset="-120"/>
              </a:rPr>
              <a:t>      Lecturer</a:t>
            </a:r>
            <a:r>
              <a:rPr lang="en-US" sz="4000" b="1" dirty="0">
                <a:solidFill>
                  <a:srgbClr val="4B4A4A"/>
                </a:solidFill>
                <a:latin typeface="Geist" pitchFamily="34" charset="0"/>
                <a:ea typeface="Geist" pitchFamily="34" charset="-122"/>
                <a:cs typeface="Geist" pitchFamily="34" charset="-120"/>
              </a:rPr>
              <a:t>: DR. I. E. OBIM</a:t>
            </a:r>
            <a:endParaRPr lang="en-US" sz="4000" b="1"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088112"/>
            <a:ext cx="7689588" cy="2112050"/>
          </a:xfrm>
          <a:prstGeom prst="rect">
            <a:avLst/>
          </a:prstGeom>
          <a:noFill/>
          <a:ln/>
        </p:spPr>
        <p:txBody>
          <a:bodyPr wrap="square" lIns="0" tIns="0" rIns="0" bIns="0" rtlCol="0" anchor="t"/>
          <a:lstStyle/>
          <a:p>
            <a:pPr marL="0" indent="0" algn="l">
              <a:lnSpc>
                <a:spcPts val="5500"/>
              </a:lnSpc>
              <a:buNone/>
            </a:pPr>
            <a:r>
              <a:rPr lang="en-US" sz="4400" b="1" dirty="0" smtClean="0">
                <a:solidFill>
                  <a:srgbClr val="371A2D"/>
                </a:solidFill>
                <a:latin typeface="Noto Serif HK Semi Bold" pitchFamily="34" charset="0"/>
                <a:ea typeface="Noto Serif HK Semi Bold" pitchFamily="34" charset="-122"/>
                <a:cs typeface="Noto Serif HK Semi Bold" pitchFamily="34" charset="-120"/>
              </a:rPr>
              <a:t>Topic: Preservation </a:t>
            </a:r>
            <a:r>
              <a:rPr lang="en-US" sz="4400" b="1" dirty="0">
                <a:solidFill>
                  <a:srgbClr val="371A2D"/>
                </a:solidFill>
                <a:latin typeface="Noto Serif HK Semi Bold" pitchFamily="34" charset="0"/>
                <a:ea typeface="Noto Serif HK Semi Bold" pitchFamily="34" charset="-122"/>
                <a:cs typeface="Noto Serif HK Semi Bold" pitchFamily="34" charset="-120"/>
              </a:rPr>
              <a:t>and Handling of Audiovisual Materials</a:t>
            </a:r>
            <a:endParaRPr lang="en-US" sz="4400" b="1" dirty="0"/>
          </a:p>
        </p:txBody>
      </p:sp>
      <p:sp>
        <p:nvSpPr>
          <p:cNvPr id="4" name="Text 1"/>
          <p:cNvSpPr/>
          <p:nvPr/>
        </p:nvSpPr>
        <p:spPr>
          <a:xfrm>
            <a:off x="6324124" y="3295888"/>
            <a:ext cx="3379470" cy="422315"/>
          </a:xfrm>
          <a:prstGeom prst="rect">
            <a:avLst/>
          </a:prstGeom>
          <a:noFill/>
          <a:ln/>
        </p:spPr>
        <p:txBody>
          <a:bodyPr wrap="none" lIns="0" tIns="0" rIns="0" bIns="0" rtlCol="0" anchor="t"/>
          <a:lstStyle/>
          <a:p>
            <a:pPr marL="0" indent="0" algn="l">
              <a:lnSpc>
                <a:spcPts val="3300"/>
              </a:lnSpc>
              <a:buNone/>
            </a:pPr>
            <a:r>
              <a:rPr lang="en-US" sz="2650" dirty="0">
                <a:solidFill>
                  <a:srgbClr val="371A2D"/>
                </a:solidFill>
                <a:latin typeface="Noto Serif HK Semi Bold" pitchFamily="34" charset="0"/>
                <a:ea typeface="Noto Serif HK Semi Bold" pitchFamily="34" charset="-122"/>
                <a:cs typeface="Noto Serif HK Semi Bold" pitchFamily="34" charset="-120"/>
              </a:rPr>
              <a:t>Introduction</a:t>
            </a:r>
            <a:endParaRPr lang="en-US" sz="2650" dirty="0"/>
          </a:p>
        </p:txBody>
      </p:sp>
      <p:sp>
        <p:nvSpPr>
          <p:cNvPr id="5" name="Text 2"/>
          <p:cNvSpPr/>
          <p:nvPr/>
        </p:nvSpPr>
        <p:spPr>
          <a:xfrm>
            <a:off x="6324124" y="4077176"/>
            <a:ext cx="7468553" cy="3064193"/>
          </a:xfrm>
          <a:prstGeom prst="rect">
            <a:avLst/>
          </a:prstGeom>
          <a:noFill/>
          <a:ln/>
        </p:spPr>
        <p:txBody>
          <a:bodyPr wrap="squar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Audiovisual (AV) materials—such as films, videotapes, audiotapes, CDs, DVDs, photographs, and digital recordings—are vital information resources in libraries, archives, museums, media houses, and research institutions. Unlike printed books, audiovisual materials are highly vulnerable to damage because they depend on fragile physical carriers and rapidly changing technologies. Proper preservation and handling ensure that these materials remain accessible for teaching, research, cultural memory, and entertainment.</a:t>
            </a:r>
            <a:endParaRPr lang="en-US" sz="1850" dirty="0"/>
          </a:p>
        </p:txBody>
      </p:sp>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2487276" y="6848766"/>
            <a:ext cx="2143125" cy="130315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531089" y="581738"/>
            <a:ext cx="9554702" cy="351949"/>
          </a:xfrm>
          <a:prstGeom prst="rect">
            <a:avLst/>
          </a:prstGeom>
          <a:noFill/>
          <a:ln/>
        </p:spPr>
        <p:txBody>
          <a:bodyPr wrap="none" lIns="0" tIns="0" rIns="0" bIns="0" rtlCol="0" anchor="t"/>
          <a:lstStyle/>
          <a:p>
            <a:pPr marL="0" indent="0" algn="l">
              <a:lnSpc>
                <a:spcPts val="2750"/>
              </a:lnSpc>
              <a:buNone/>
            </a:pPr>
            <a:r>
              <a:rPr lang="en-US" sz="2200" dirty="0">
                <a:solidFill>
                  <a:srgbClr val="371A2D"/>
                </a:solidFill>
                <a:latin typeface="Noto Serif HK Semi Bold" pitchFamily="34" charset="0"/>
                <a:ea typeface="Noto Serif HK Semi Bold" pitchFamily="34" charset="-122"/>
                <a:cs typeface="Noto Serif HK Semi Bold" pitchFamily="34" charset="-120"/>
              </a:rPr>
              <a:t>1. Challenges in the Preservation of Audiovisual Media</a:t>
            </a:r>
            <a:endParaRPr lang="en-US" sz="2200" dirty="0"/>
          </a:p>
        </p:txBody>
      </p:sp>
      <p:sp>
        <p:nvSpPr>
          <p:cNvPr id="3" name="Text 1"/>
          <p:cNvSpPr/>
          <p:nvPr/>
        </p:nvSpPr>
        <p:spPr>
          <a:xfrm>
            <a:off x="1945758" y="1067623"/>
            <a:ext cx="11174820" cy="416567"/>
          </a:xfrm>
          <a:prstGeom prst="rect">
            <a:avLst/>
          </a:prstGeom>
          <a:noFill/>
          <a:ln/>
        </p:spPr>
        <p:txBody>
          <a:bodyPr wrap="square" lIns="0" tIns="0" rIns="0" bIns="0" rtlCol="0" anchor="t"/>
          <a:lstStyle/>
          <a:p>
            <a:pPr marL="0" indent="0" algn="l">
              <a:buNone/>
            </a:pPr>
            <a:r>
              <a:rPr lang="en-US" sz="1500" dirty="0">
                <a:solidFill>
                  <a:srgbClr val="432338"/>
                </a:solidFill>
                <a:latin typeface="Source Sans 3" pitchFamily="34" charset="0"/>
                <a:ea typeface="Source Sans 3" pitchFamily="34" charset="-122"/>
                <a:cs typeface="Source Sans 3" pitchFamily="34" charset="-120"/>
              </a:rPr>
              <a:t>Preserving audiovisual materials presents unique challenges that are more complex than those associated with print resources. </a:t>
            </a:r>
            <a:r>
              <a:rPr lang="en-US" sz="1500" b="1" dirty="0">
                <a:solidFill>
                  <a:srgbClr val="432338"/>
                </a:solidFill>
                <a:latin typeface="Source Sans 3" pitchFamily="34" charset="0"/>
                <a:ea typeface="Source Sans 3" pitchFamily="34" charset="-122"/>
                <a:cs typeface="Source Sans 3" pitchFamily="34" charset="-120"/>
              </a:rPr>
              <a:t>These challenges can be grouped into two major categories: physical degradation and technological obsolescence</a:t>
            </a:r>
            <a:r>
              <a:rPr lang="en-US" sz="1500" dirty="0">
                <a:solidFill>
                  <a:srgbClr val="432338"/>
                </a:solidFill>
                <a:latin typeface="Source Sans 3" pitchFamily="34" charset="0"/>
                <a:ea typeface="Source Sans 3" pitchFamily="34" charset="-122"/>
                <a:cs typeface="Source Sans 3" pitchFamily="34" charset="-120"/>
              </a:rPr>
              <a:t>.</a:t>
            </a:r>
            <a:endParaRPr lang="en-US" sz="1500" dirty="0"/>
          </a:p>
        </p:txBody>
      </p:sp>
      <p:sp>
        <p:nvSpPr>
          <p:cNvPr id="4" name="Text 2"/>
          <p:cNvSpPr/>
          <p:nvPr/>
        </p:nvSpPr>
        <p:spPr>
          <a:xfrm>
            <a:off x="2357220" y="1782128"/>
            <a:ext cx="2479575" cy="211098"/>
          </a:xfrm>
          <a:prstGeom prst="rect">
            <a:avLst/>
          </a:prstGeom>
          <a:noFill/>
          <a:ln/>
        </p:spPr>
        <p:txBody>
          <a:bodyPr wrap="none" lIns="0" tIns="0" rIns="0" bIns="0" rtlCol="0" anchor="t"/>
          <a:lstStyle/>
          <a:p>
            <a:pPr marL="0" indent="0" algn="l">
              <a:lnSpc>
                <a:spcPts val="1650"/>
              </a:lnSpc>
              <a:buNone/>
            </a:pPr>
            <a:r>
              <a:rPr lang="en-US" sz="1300" b="1" dirty="0">
                <a:solidFill>
                  <a:srgbClr val="371A2D"/>
                </a:solidFill>
                <a:latin typeface="Noto Serif HK Semi Bold" pitchFamily="34" charset="0"/>
                <a:ea typeface="Noto Serif HK Semi Bold" pitchFamily="34" charset="-122"/>
                <a:cs typeface="Noto Serif HK Semi Bold" pitchFamily="34" charset="-120"/>
              </a:rPr>
              <a:t>1.1 Physical Degradation</a:t>
            </a:r>
            <a:endParaRPr lang="en-US" sz="1300" b="1" dirty="0"/>
          </a:p>
        </p:txBody>
      </p:sp>
      <p:sp>
        <p:nvSpPr>
          <p:cNvPr id="5" name="Text 3"/>
          <p:cNvSpPr/>
          <p:nvPr/>
        </p:nvSpPr>
        <p:spPr>
          <a:xfrm>
            <a:off x="2357220" y="2082879"/>
            <a:ext cx="8171239" cy="143589"/>
          </a:xfrm>
          <a:prstGeom prst="rect">
            <a:avLst/>
          </a:prstGeom>
          <a:noFill/>
          <a:ln/>
        </p:spPr>
        <p:txBody>
          <a:bodyPr wrap="none" lIns="0" tIns="0" rIns="0" bIns="0" rtlCol="0" anchor="t"/>
          <a:lstStyle/>
          <a:p>
            <a:pPr marL="0" indent="0" algn="l">
              <a:lnSpc>
                <a:spcPts val="1100"/>
              </a:lnSpc>
              <a:buNone/>
            </a:pPr>
            <a:r>
              <a:rPr lang="en-US" sz="1600" dirty="0">
                <a:solidFill>
                  <a:srgbClr val="432338"/>
                </a:solidFill>
                <a:latin typeface="Source Sans 3" pitchFamily="34" charset="0"/>
                <a:ea typeface="Source Sans 3" pitchFamily="34" charset="-122"/>
                <a:cs typeface="Source Sans 3" pitchFamily="34" charset="-120"/>
              </a:rPr>
              <a:t>Audiovisual materials are made from magnetic tape, film stock, optical discs, or digital storage media, all of which deteriorate over time.</a:t>
            </a:r>
            <a:endParaRPr lang="en-US" sz="1600" dirty="0"/>
          </a:p>
        </p:txBody>
      </p:sp>
      <p:sp>
        <p:nvSpPr>
          <p:cNvPr id="6" name="Text 4"/>
          <p:cNvSpPr/>
          <p:nvPr/>
        </p:nvSpPr>
        <p:spPr>
          <a:xfrm>
            <a:off x="3428762" y="2316123"/>
            <a:ext cx="2177296" cy="175974"/>
          </a:xfrm>
          <a:prstGeom prst="rect">
            <a:avLst/>
          </a:prstGeom>
          <a:noFill/>
          <a:ln/>
        </p:spPr>
        <p:txBody>
          <a:bodyPr wrap="none" lIns="0" tIns="0" rIns="0" bIns="0" rtlCol="0" anchor="t"/>
          <a:lstStyle/>
          <a:p>
            <a:pPr marL="0" indent="0" algn="l">
              <a:lnSpc>
                <a:spcPts val="1350"/>
              </a:lnSpc>
              <a:buNone/>
            </a:pPr>
            <a:r>
              <a:rPr lang="en-US" sz="1100" dirty="0">
                <a:solidFill>
                  <a:srgbClr val="E04F00"/>
                </a:solidFill>
                <a:latin typeface="Noto Serif HK Semi Bold" pitchFamily="34" charset="0"/>
                <a:ea typeface="Noto Serif HK Semi Bold" pitchFamily="34" charset="-122"/>
                <a:cs typeface="Noto Serif HK Semi Bold" pitchFamily="34" charset="-120"/>
              </a:rPr>
              <a:t>a. </a:t>
            </a:r>
            <a:r>
              <a:rPr lang="en-US" sz="1400" b="1" dirty="0">
                <a:solidFill>
                  <a:srgbClr val="E04F00"/>
                </a:solidFill>
                <a:latin typeface="Noto Serif HK Semi Bold" pitchFamily="34" charset="0"/>
                <a:ea typeface="Noto Serif HK Semi Bold" pitchFamily="34" charset="-122"/>
                <a:cs typeface="Noto Serif HK Semi Bold" pitchFamily="34" charset="-120"/>
              </a:rPr>
              <a:t>Magnetic Tape Deterioration</a:t>
            </a:r>
            <a:endParaRPr lang="en-US" sz="1400" b="1" dirty="0"/>
          </a:p>
        </p:txBody>
      </p:sp>
      <p:sp>
        <p:nvSpPr>
          <p:cNvPr id="7" name="Text 5"/>
          <p:cNvSpPr/>
          <p:nvPr/>
        </p:nvSpPr>
        <p:spPr>
          <a:xfrm>
            <a:off x="3428762" y="2581751"/>
            <a:ext cx="7772757" cy="143589"/>
          </a:xfrm>
          <a:prstGeom prst="rect">
            <a:avLst/>
          </a:prstGeom>
          <a:noFill/>
          <a:ln/>
        </p:spPr>
        <p:txBody>
          <a:bodyPr wrap="none" lIns="0" tIns="0" rIns="0" bIns="0" rtlCol="0" anchor="t"/>
          <a:lstStyle/>
          <a:p>
            <a:pPr marL="0" indent="0" algn="l">
              <a:lnSpc>
                <a:spcPts val="1100"/>
              </a:lnSpc>
              <a:buNone/>
            </a:pPr>
            <a:r>
              <a:rPr lang="en-US" sz="1600" b="1" dirty="0">
                <a:solidFill>
                  <a:srgbClr val="432338"/>
                </a:solidFill>
                <a:latin typeface="Source Sans 3" pitchFamily="34" charset="0"/>
                <a:ea typeface="Source Sans 3" pitchFamily="34" charset="-122"/>
                <a:cs typeface="Source Sans 3" pitchFamily="34" charset="-120"/>
              </a:rPr>
              <a:t>Audio and video tapes (e.g., VHS, cassette tapes) suffer from</a:t>
            </a:r>
            <a:r>
              <a:rPr lang="en-US" sz="1400" dirty="0">
                <a:solidFill>
                  <a:srgbClr val="432338"/>
                </a:solidFill>
                <a:latin typeface="Source Sans 3" pitchFamily="34" charset="0"/>
                <a:ea typeface="Source Sans 3" pitchFamily="34" charset="-122"/>
                <a:cs typeface="Source Sans 3" pitchFamily="34" charset="-120"/>
              </a:rPr>
              <a:t>:</a:t>
            </a:r>
            <a:endParaRPr lang="en-US" sz="1400" dirty="0"/>
          </a:p>
        </p:txBody>
      </p:sp>
      <p:sp>
        <p:nvSpPr>
          <p:cNvPr id="8" name="Text 6"/>
          <p:cNvSpPr/>
          <p:nvPr/>
        </p:nvSpPr>
        <p:spPr>
          <a:xfrm>
            <a:off x="3428762" y="2792611"/>
            <a:ext cx="9255880" cy="636865"/>
          </a:xfrm>
          <a:prstGeom prst="rect">
            <a:avLst/>
          </a:prstGeom>
          <a:noFill/>
          <a:ln/>
        </p:spPr>
        <p:txBody>
          <a:bodyPr wrap="square" lIns="0" tIns="0" rIns="0" bIns="0" rtlCol="0" anchor="t"/>
          <a:lstStyle/>
          <a:p>
            <a:pPr marL="342900" indent="-342900">
              <a:buSzPct val="100000"/>
              <a:buFont typeface="Wingdings" pitchFamily="2" charset="2"/>
              <a:buChar char="v"/>
            </a:pPr>
            <a:r>
              <a:rPr lang="en-US" sz="1600" dirty="0">
                <a:solidFill>
                  <a:srgbClr val="432338"/>
                </a:solidFill>
                <a:latin typeface="Source Sans 3" pitchFamily="34" charset="0"/>
                <a:ea typeface="Source Sans 3" pitchFamily="34" charset="-122"/>
                <a:cs typeface="Source Sans 3" pitchFamily="34" charset="-120"/>
              </a:rPr>
              <a:t>Binder hydrolysis (sticky-shed syndrome</a:t>
            </a:r>
            <a:r>
              <a:rPr lang="en-US" sz="1600" dirty="0" smtClean="0">
                <a:solidFill>
                  <a:srgbClr val="432338"/>
                </a:solidFill>
                <a:latin typeface="Source Sans 3" pitchFamily="34" charset="0"/>
                <a:ea typeface="Source Sans 3" pitchFamily="34" charset="-122"/>
                <a:cs typeface="Source Sans 3" pitchFamily="34" charset="-120"/>
              </a:rPr>
              <a:t>) </a:t>
            </a:r>
            <a:r>
              <a:rPr lang="en-US" sz="1600" dirty="0" smtClean="0">
                <a:solidFill>
                  <a:srgbClr val="432338"/>
                </a:solidFill>
                <a:latin typeface="Source Sans 3" pitchFamily="34" charset="0"/>
                <a:ea typeface="Source Sans 3" pitchFamily="34" charset="-122"/>
                <a:cs typeface="Source Sans 3" pitchFamily="34" charset="-120"/>
              </a:rPr>
              <a:t>                             -Mold </a:t>
            </a:r>
            <a:r>
              <a:rPr lang="en-US" sz="1600" dirty="0" smtClean="0">
                <a:solidFill>
                  <a:srgbClr val="432338"/>
                </a:solidFill>
                <a:latin typeface="Source Sans 3" pitchFamily="34" charset="0"/>
                <a:ea typeface="Source Sans 3" pitchFamily="34" charset="-122"/>
                <a:cs typeface="Source Sans 3" pitchFamily="34" charset="-120"/>
              </a:rPr>
              <a:t>growth</a:t>
            </a:r>
            <a:endParaRPr lang="en-US" sz="1600" dirty="0" smtClean="0"/>
          </a:p>
          <a:p>
            <a:pPr marL="342900" indent="-342900">
              <a:buSzPct val="100000"/>
              <a:buFontTx/>
              <a:buChar char="•"/>
            </a:pPr>
            <a:r>
              <a:rPr lang="en-US" sz="1600" dirty="0" smtClean="0">
                <a:solidFill>
                  <a:srgbClr val="432338"/>
                </a:solidFill>
                <a:latin typeface="Source Sans 3" pitchFamily="34" charset="0"/>
                <a:ea typeface="Source Sans 3" pitchFamily="34" charset="-122"/>
                <a:cs typeface="Source Sans 3" pitchFamily="34" charset="-120"/>
              </a:rPr>
              <a:t>Demagnetization                                                                             -Signal </a:t>
            </a:r>
            <a:r>
              <a:rPr lang="en-US" sz="1600" dirty="0" smtClean="0">
                <a:solidFill>
                  <a:srgbClr val="432338"/>
                </a:solidFill>
                <a:latin typeface="Source Sans 3" pitchFamily="34" charset="0"/>
                <a:ea typeface="Source Sans 3" pitchFamily="34" charset="-122"/>
                <a:cs typeface="Source Sans 3" pitchFamily="34" charset="-120"/>
              </a:rPr>
              <a:t>loss</a:t>
            </a:r>
            <a:endParaRPr lang="en-US" sz="1600" dirty="0" smtClean="0"/>
          </a:p>
          <a:p>
            <a:pPr marL="342900" indent="-342900">
              <a:lnSpc>
                <a:spcPts val="1100"/>
              </a:lnSpc>
              <a:buSzPct val="100000"/>
              <a:buChar char="•"/>
            </a:pPr>
            <a:endParaRPr lang="en-US" sz="1600" dirty="0"/>
          </a:p>
          <a:p>
            <a:pPr marL="342900" indent="-342900" algn="l">
              <a:lnSpc>
                <a:spcPts val="1100"/>
              </a:lnSpc>
              <a:buSzPct val="100000"/>
              <a:buChar char="•"/>
            </a:pPr>
            <a:endParaRPr lang="en-US" sz="1600" dirty="0"/>
          </a:p>
        </p:txBody>
      </p:sp>
      <p:sp>
        <p:nvSpPr>
          <p:cNvPr id="9" name="Text 7"/>
          <p:cNvSpPr/>
          <p:nvPr/>
        </p:nvSpPr>
        <p:spPr>
          <a:xfrm>
            <a:off x="3428762" y="3496747"/>
            <a:ext cx="7772757" cy="143589"/>
          </a:xfrm>
          <a:prstGeom prst="rect">
            <a:avLst/>
          </a:prstGeom>
          <a:noFill/>
          <a:ln/>
        </p:spPr>
        <p:txBody>
          <a:bodyPr wrap="none" lIns="0" tIns="0" rIns="0" bIns="0" rtlCol="0" anchor="t"/>
          <a:lstStyle/>
          <a:p>
            <a:pPr marL="0" indent="0" algn="l">
              <a:lnSpc>
                <a:spcPts val="1100"/>
              </a:lnSpc>
              <a:buNone/>
            </a:pPr>
            <a:r>
              <a:rPr lang="en-US" sz="1600" dirty="0">
                <a:solidFill>
                  <a:srgbClr val="432338"/>
                </a:solidFill>
                <a:latin typeface="Source Sans 3" pitchFamily="34" charset="0"/>
                <a:ea typeface="Source Sans 3" pitchFamily="34" charset="-122"/>
                <a:cs typeface="Source Sans 3" pitchFamily="34" charset="-120"/>
              </a:rPr>
              <a:t>Exposure to heat, humidity, dust, and magnetic fields accelerates this deterioration.</a:t>
            </a:r>
            <a:endParaRPr lang="en-US" sz="1600" dirty="0"/>
          </a:p>
        </p:txBody>
      </p:sp>
      <p:sp>
        <p:nvSpPr>
          <p:cNvPr id="10" name="Text 8"/>
          <p:cNvSpPr/>
          <p:nvPr/>
        </p:nvSpPr>
        <p:spPr>
          <a:xfrm>
            <a:off x="3428762" y="3729990"/>
            <a:ext cx="1408033" cy="175974"/>
          </a:xfrm>
          <a:prstGeom prst="rect">
            <a:avLst/>
          </a:prstGeom>
          <a:noFill/>
          <a:ln/>
        </p:spPr>
        <p:txBody>
          <a:bodyPr wrap="none" lIns="0" tIns="0" rIns="0" bIns="0" rtlCol="0" anchor="t"/>
          <a:lstStyle/>
          <a:p>
            <a:pPr marL="0" indent="0" algn="l">
              <a:lnSpc>
                <a:spcPts val="1350"/>
              </a:lnSpc>
              <a:buNone/>
            </a:pPr>
            <a:r>
              <a:rPr lang="en-US" sz="1100" dirty="0">
                <a:solidFill>
                  <a:srgbClr val="E04F00"/>
                </a:solidFill>
                <a:latin typeface="Noto Serif HK Semi Bold" pitchFamily="34" charset="0"/>
                <a:ea typeface="Noto Serif HK Semi Bold" pitchFamily="34" charset="-122"/>
                <a:cs typeface="Noto Serif HK Semi Bold" pitchFamily="34" charset="-120"/>
              </a:rPr>
              <a:t>b. </a:t>
            </a:r>
            <a:r>
              <a:rPr lang="en-US" sz="1400" b="1" dirty="0">
                <a:solidFill>
                  <a:srgbClr val="E04F00"/>
                </a:solidFill>
                <a:latin typeface="Noto Serif HK Semi Bold" pitchFamily="34" charset="0"/>
                <a:ea typeface="Noto Serif HK Semi Bold" pitchFamily="34" charset="-122"/>
                <a:cs typeface="Noto Serif HK Semi Bold" pitchFamily="34" charset="-120"/>
              </a:rPr>
              <a:t>Film Decay</a:t>
            </a:r>
            <a:endParaRPr lang="en-US" sz="1400" b="1" dirty="0"/>
          </a:p>
        </p:txBody>
      </p:sp>
      <p:sp>
        <p:nvSpPr>
          <p:cNvPr id="11" name="Text 9"/>
          <p:cNvSpPr/>
          <p:nvPr/>
        </p:nvSpPr>
        <p:spPr>
          <a:xfrm>
            <a:off x="3428762" y="3995618"/>
            <a:ext cx="7772757" cy="143589"/>
          </a:xfrm>
          <a:prstGeom prst="rect">
            <a:avLst/>
          </a:prstGeom>
          <a:noFill/>
          <a:ln/>
        </p:spPr>
        <p:txBody>
          <a:bodyPr wrap="none" lIns="0" tIns="0" rIns="0" bIns="0" rtlCol="0" anchor="t"/>
          <a:lstStyle/>
          <a:p>
            <a:pPr marL="0" indent="0" algn="l">
              <a:lnSpc>
                <a:spcPts val="1100"/>
              </a:lnSpc>
              <a:buNone/>
            </a:pPr>
            <a:r>
              <a:rPr lang="en-US" sz="1600" b="1" dirty="0">
                <a:solidFill>
                  <a:srgbClr val="432338"/>
                </a:solidFill>
                <a:latin typeface="Source Sans 3" pitchFamily="34" charset="0"/>
                <a:ea typeface="Source Sans 3" pitchFamily="34" charset="-122"/>
                <a:cs typeface="Source Sans 3" pitchFamily="34" charset="-120"/>
              </a:rPr>
              <a:t>Motion picture films, especially acetate-based films, are prone to:</a:t>
            </a:r>
            <a:endParaRPr lang="en-US" sz="1600" b="1" dirty="0"/>
          </a:p>
        </p:txBody>
      </p:sp>
      <p:sp>
        <p:nvSpPr>
          <p:cNvPr id="12" name="Text 10"/>
          <p:cNvSpPr/>
          <p:nvPr/>
        </p:nvSpPr>
        <p:spPr>
          <a:xfrm>
            <a:off x="3428762" y="4296133"/>
            <a:ext cx="10138382" cy="636865"/>
          </a:xfrm>
          <a:prstGeom prst="rect">
            <a:avLst/>
          </a:prstGeom>
          <a:noFill/>
          <a:ln/>
        </p:spPr>
        <p:txBody>
          <a:bodyPr wrap="square" lIns="0" tIns="0" rIns="0" bIns="0" rtlCol="0" anchor="t"/>
          <a:lstStyle/>
          <a:p>
            <a:pPr marL="342900" indent="-342900">
              <a:buSzPct val="100000"/>
              <a:buChar char="•"/>
            </a:pPr>
            <a:r>
              <a:rPr lang="en-US" sz="1600" dirty="0">
                <a:solidFill>
                  <a:srgbClr val="432338"/>
                </a:solidFill>
                <a:latin typeface="Source Sans 3" pitchFamily="34" charset="0"/>
                <a:ea typeface="Source Sans 3" pitchFamily="34" charset="-122"/>
                <a:cs typeface="Source Sans 3" pitchFamily="34" charset="-120"/>
              </a:rPr>
              <a:t>Vinegar syndrome (chemical breakdown producing acetic acid smell</a:t>
            </a:r>
            <a:r>
              <a:rPr lang="en-US" sz="1600" dirty="0" smtClean="0">
                <a:solidFill>
                  <a:srgbClr val="432338"/>
                </a:solidFill>
                <a:latin typeface="Source Sans 3" pitchFamily="34" charset="0"/>
                <a:ea typeface="Source Sans 3" pitchFamily="34" charset="-122"/>
                <a:cs typeface="Source Sans 3" pitchFamily="34" charset="-120"/>
              </a:rPr>
              <a:t>) </a:t>
            </a:r>
            <a:r>
              <a:rPr lang="en-US" sz="1600" dirty="0" smtClean="0">
                <a:solidFill>
                  <a:srgbClr val="432338"/>
                </a:solidFill>
                <a:latin typeface="Source Sans 3" pitchFamily="34" charset="0"/>
                <a:ea typeface="Source Sans 3" pitchFamily="34" charset="-122"/>
                <a:cs typeface="Source Sans 3" pitchFamily="34" charset="-120"/>
              </a:rPr>
              <a:t>            - Fading </a:t>
            </a:r>
            <a:r>
              <a:rPr lang="en-US" sz="1600" dirty="0" smtClean="0">
                <a:solidFill>
                  <a:srgbClr val="432338"/>
                </a:solidFill>
                <a:latin typeface="Source Sans 3" pitchFamily="34" charset="0"/>
                <a:ea typeface="Source Sans 3" pitchFamily="34" charset="-122"/>
                <a:cs typeface="Source Sans 3" pitchFamily="34" charset="-120"/>
              </a:rPr>
              <a:t>of colors</a:t>
            </a:r>
            <a:endParaRPr lang="en-US" sz="1600" dirty="0" smtClean="0"/>
          </a:p>
          <a:p>
            <a:pPr marL="342900" indent="-342900">
              <a:buSzPct val="100000"/>
              <a:buFontTx/>
              <a:buChar char="•"/>
            </a:pPr>
            <a:r>
              <a:rPr lang="en-US" sz="1600" dirty="0" smtClean="0">
                <a:solidFill>
                  <a:srgbClr val="432338"/>
                </a:solidFill>
                <a:latin typeface="Source Sans 3" pitchFamily="34" charset="0"/>
                <a:ea typeface="Source Sans 3" pitchFamily="34" charset="-122"/>
                <a:cs typeface="Source Sans 3" pitchFamily="34" charset="-120"/>
              </a:rPr>
              <a:t>Brittleness                                                                                                         - </a:t>
            </a:r>
            <a:r>
              <a:rPr lang="en-US" sz="1600" dirty="0" smtClean="0">
                <a:solidFill>
                  <a:srgbClr val="432338"/>
                </a:solidFill>
                <a:latin typeface="Source Sans 3" pitchFamily="34" charset="0"/>
                <a:ea typeface="Source Sans 3" pitchFamily="34" charset="-122"/>
                <a:cs typeface="Source Sans 3" pitchFamily="34" charset="-120"/>
              </a:rPr>
              <a:t>Shrinkage and warping</a:t>
            </a:r>
            <a:endParaRPr lang="en-US" sz="1600" dirty="0" smtClean="0"/>
          </a:p>
          <a:p>
            <a:pPr marL="342900" indent="-342900">
              <a:lnSpc>
                <a:spcPts val="1100"/>
              </a:lnSpc>
              <a:buSzPct val="100000"/>
              <a:buChar char="•"/>
            </a:pPr>
            <a:endParaRPr lang="en-US" sz="1600" dirty="0" smtClean="0"/>
          </a:p>
          <a:p>
            <a:pPr marL="342900" indent="-342900" algn="l">
              <a:lnSpc>
                <a:spcPts val="1100"/>
              </a:lnSpc>
              <a:buSzPct val="100000"/>
            </a:pPr>
            <a:r>
              <a:rPr lang="en-US" sz="1600" dirty="0" smtClean="0">
                <a:solidFill>
                  <a:srgbClr val="432338"/>
                </a:solidFill>
                <a:latin typeface="Source Sans 3" pitchFamily="34" charset="0"/>
                <a:ea typeface="Source Sans 3" pitchFamily="34" charset="-122"/>
                <a:cs typeface="Source Sans 3" pitchFamily="34" charset="-120"/>
              </a:rPr>
              <a:t>         </a:t>
            </a:r>
            <a:endParaRPr lang="en-US" sz="1600" dirty="0"/>
          </a:p>
        </p:txBody>
      </p:sp>
      <p:sp>
        <p:nvSpPr>
          <p:cNvPr id="13" name="Text 11"/>
          <p:cNvSpPr/>
          <p:nvPr/>
        </p:nvSpPr>
        <p:spPr>
          <a:xfrm>
            <a:off x="3428762" y="4932998"/>
            <a:ext cx="1613535" cy="175974"/>
          </a:xfrm>
          <a:prstGeom prst="rect">
            <a:avLst/>
          </a:prstGeom>
          <a:noFill/>
          <a:ln/>
        </p:spPr>
        <p:txBody>
          <a:bodyPr wrap="none" lIns="0" tIns="0" rIns="0" bIns="0" rtlCol="0" anchor="t"/>
          <a:lstStyle/>
          <a:p>
            <a:pPr marL="0" indent="0" algn="l">
              <a:lnSpc>
                <a:spcPts val="1350"/>
              </a:lnSpc>
              <a:buNone/>
            </a:pPr>
            <a:r>
              <a:rPr lang="en-US" sz="1100" dirty="0">
                <a:solidFill>
                  <a:srgbClr val="E04F00"/>
                </a:solidFill>
                <a:latin typeface="Noto Serif HK Semi Bold" pitchFamily="34" charset="0"/>
                <a:ea typeface="Noto Serif HK Semi Bold" pitchFamily="34" charset="-122"/>
                <a:cs typeface="Noto Serif HK Semi Bold" pitchFamily="34" charset="-120"/>
              </a:rPr>
              <a:t>c. </a:t>
            </a:r>
            <a:r>
              <a:rPr lang="en-US" sz="1400" b="1" dirty="0">
                <a:solidFill>
                  <a:srgbClr val="E04F00"/>
                </a:solidFill>
                <a:latin typeface="Noto Serif HK Semi Bold" pitchFamily="34" charset="0"/>
                <a:ea typeface="Noto Serif HK Semi Bold" pitchFamily="34" charset="-122"/>
                <a:cs typeface="Noto Serif HK Semi Bold" pitchFamily="34" charset="-120"/>
              </a:rPr>
              <a:t>Optical Disc Damage</a:t>
            </a:r>
            <a:endParaRPr lang="en-US" sz="1400" b="1" dirty="0"/>
          </a:p>
        </p:txBody>
      </p:sp>
      <p:sp>
        <p:nvSpPr>
          <p:cNvPr id="14" name="Text 12"/>
          <p:cNvSpPr/>
          <p:nvPr/>
        </p:nvSpPr>
        <p:spPr>
          <a:xfrm>
            <a:off x="3428762" y="5198626"/>
            <a:ext cx="7772757" cy="143589"/>
          </a:xfrm>
          <a:prstGeom prst="rect">
            <a:avLst/>
          </a:prstGeom>
          <a:noFill/>
          <a:ln/>
        </p:spPr>
        <p:txBody>
          <a:bodyPr wrap="none" lIns="0" tIns="0" rIns="0" bIns="0" rtlCol="0" anchor="t"/>
          <a:lstStyle/>
          <a:p>
            <a:pPr marL="0" indent="0" algn="l">
              <a:lnSpc>
                <a:spcPts val="1100"/>
              </a:lnSpc>
              <a:buNone/>
            </a:pPr>
            <a:r>
              <a:rPr lang="en-US" sz="1400" b="1" dirty="0">
                <a:solidFill>
                  <a:srgbClr val="432338"/>
                </a:solidFill>
                <a:latin typeface="Source Sans 3" pitchFamily="34" charset="0"/>
                <a:ea typeface="Source Sans 3" pitchFamily="34" charset="-122"/>
                <a:cs typeface="Source Sans 3" pitchFamily="34" charset="-120"/>
              </a:rPr>
              <a:t>CDs and DVDs may experience</a:t>
            </a:r>
            <a:r>
              <a:rPr lang="en-US" sz="1400" dirty="0">
                <a:solidFill>
                  <a:srgbClr val="432338"/>
                </a:solidFill>
                <a:latin typeface="Source Sans 3" pitchFamily="34" charset="0"/>
                <a:ea typeface="Source Sans 3" pitchFamily="34" charset="-122"/>
                <a:cs typeface="Source Sans 3" pitchFamily="34" charset="-120"/>
              </a:rPr>
              <a:t>:</a:t>
            </a:r>
            <a:endParaRPr lang="en-US" sz="1400" dirty="0"/>
          </a:p>
        </p:txBody>
      </p:sp>
      <p:sp>
        <p:nvSpPr>
          <p:cNvPr id="15" name="Text 13"/>
          <p:cNvSpPr/>
          <p:nvPr/>
        </p:nvSpPr>
        <p:spPr>
          <a:xfrm>
            <a:off x="3428762" y="5409486"/>
            <a:ext cx="7772757" cy="472440"/>
          </a:xfrm>
          <a:prstGeom prst="rect">
            <a:avLst/>
          </a:prstGeom>
          <a:noFill/>
          <a:ln/>
        </p:spPr>
        <p:txBody>
          <a:bodyPr wrap="square" lIns="0" tIns="0" rIns="0" bIns="0" rtlCol="0" anchor="t"/>
          <a:lstStyle/>
          <a:p>
            <a:pPr marL="342900" indent="-342900" algn="l">
              <a:buSzPct val="100000"/>
              <a:buChar char="•"/>
            </a:pPr>
            <a:r>
              <a:rPr lang="en-US" sz="1400" dirty="0">
                <a:solidFill>
                  <a:srgbClr val="432338"/>
                </a:solidFill>
                <a:latin typeface="Source Sans 3" pitchFamily="34" charset="0"/>
                <a:ea typeface="Source Sans 3" pitchFamily="34" charset="-122"/>
                <a:cs typeface="Source Sans 3" pitchFamily="34" charset="-120"/>
              </a:rPr>
              <a:t>Scratches</a:t>
            </a:r>
            <a:endParaRPr lang="en-US" sz="1400" dirty="0"/>
          </a:p>
          <a:p>
            <a:pPr marL="342900" indent="-342900" algn="l">
              <a:buSzPct val="100000"/>
              <a:buChar char="•"/>
            </a:pPr>
            <a:r>
              <a:rPr lang="en-US" sz="1400" dirty="0">
                <a:solidFill>
                  <a:srgbClr val="432338"/>
                </a:solidFill>
                <a:latin typeface="Source Sans 3" pitchFamily="34" charset="0"/>
                <a:ea typeface="Source Sans 3" pitchFamily="34" charset="-122"/>
                <a:cs typeface="Source Sans 3" pitchFamily="34" charset="-120"/>
              </a:rPr>
              <a:t>Delamination</a:t>
            </a:r>
            <a:endParaRPr lang="en-US" sz="1400" dirty="0"/>
          </a:p>
          <a:p>
            <a:pPr marL="342900" indent="-342900" algn="l">
              <a:buSzPct val="100000"/>
              <a:buChar char="•"/>
            </a:pPr>
            <a:r>
              <a:rPr lang="en-US" sz="1400" dirty="0">
                <a:solidFill>
                  <a:srgbClr val="432338"/>
                </a:solidFill>
                <a:latin typeface="Source Sans 3" pitchFamily="34" charset="0"/>
                <a:ea typeface="Source Sans 3" pitchFamily="34" charset="-122"/>
                <a:cs typeface="Source Sans 3" pitchFamily="34" charset="-120"/>
              </a:rPr>
              <a:t>"Disc rot" (oxidation of reflective layer)</a:t>
            </a:r>
            <a:endParaRPr lang="en-US" sz="1400" dirty="0"/>
          </a:p>
        </p:txBody>
      </p:sp>
      <p:sp>
        <p:nvSpPr>
          <p:cNvPr id="16" name="Text 14"/>
          <p:cNvSpPr/>
          <p:nvPr/>
        </p:nvSpPr>
        <p:spPr>
          <a:xfrm>
            <a:off x="3428762" y="6147554"/>
            <a:ext cx="1591508" cy="175974"/>
          </a:xfrm>
          <a:prstGeom prst="rect">
            <a:avLst/>
          </a:prstGeom>
          <a:noFill/>
          <a:ln/>
        </p:spPr>
        <p:txBody>
          <a:bodyPr wrap="none" lIns="0" tIns="0" rIns="0" bIns="0" rtlCol="0" anchor="t"/>
          <a:lstStyle/>
          <a:p>
            <a:pPr marL="0" indent="0" algn="l">
              <a:lnSpc>
                <a:spcPts val="1350"/>
              </a:lnSpc>
              <a:buNone/>
            </a:pPr>
            <a:r>
              <a:rPr lang="en-US" sz="1100" dirty="0">
                <a:solidFill>
                  <a:srgbClr val="E04F00"/>
                </a:solidFill>
                <a:latin typeface="Noto Serif HK Semi Bold" pitchFamily="34" charset="0"/>
                <a:ea typeface="Noto Serif HK Semi Bold" pitchFamily="34" charset="-122"/>
                <a:cs typeface="Noto Serif HK Semi Bold" pitchFamily="34" charset="-120"/>
              </a:rPr>
              <a:t>d. </a:t>
            </a:r>
            <a:r>
              <a:rPr lang="en-US" sz="1400" b="1" dirty="0">
                <a:solidFill>
                  <a:srgbClr val="E04F00"/>
                </a:solidFill>
                <a:latin typeface="Noto Serif HK Semi Bold" pitchFamily="34" charset="0"/>
                <a:ea typeface="Noto Serif HK Semi Bold" pitchFamily="34" charset="-122"/>
                <a:cs typeface="Noto Serif HK Semi Bold" pitchFamily="34" charset="-120"/>
              </a:rPr>
              <a:t>Mechanical Damage</a:t>
            </a:r>
            <a:endParaRPr lang="en-US" sz="1400" b="1" dirty="0"/>
          </a:p>
        </p:txBody>
      </p:sp>
      <p:sp>
        <p:nvSpPr>
          <p:cNvPr id="17" name="Text 15"/>
          <p:cNvSpPr/>
          <p:nvPr/>
        </p:nvSpPr>
        <p:spPr>
          <a:xfrm>
            <a:off x="3428762" y="6452591"/>
            <a:ext cx="7772757" cy="143589"/>
          </a:xfrm>
          <a:prstGeom prst="rect">
            <a:avLst/>
          </a:prstGeom>
          <a:noFill/>
          <a:ln/>
        </p:spPr>
        <p:txBody>
          <a:bodyPr wrap="none" lIns="0" tIns="0" rIns="0" bIns="0" rtlCol="0" anchor="t"/>
          <a:lstStyle/>
          <a:p>
            <a:pPr marL="0" indent="0" algn="l">
              <a:lnSpc>
                <a:spcPts val="1100"/>
              </a:lnSpc>
              <a:buNone/>
            </a:pPr>
            <a:r>
              <a:rPr lang="en-US" sz="1400" b="1" dirty="0">
                <a:solidFill>
                  <a:srgbClr val="432338"/>
                </a:solidFill>
                <a:latin typeface="Source Sans 3" pitchFamily="34" charset="0"/>
                <a:ea typeface="Source Sans 3" pitchFamily="34" charset="-122"/>
                <a:cs typeface="Source Sans 3" pitchFamily="34" charset="-120"/>
              </a:rPr>
              <a:t>Improper handling can lead to:</a:t>
            </a:r>
            <a:endParaRPr lang="en-US" sz="1400" b="1" dirty="0"/>
          </a:p>
        </p:txBody>
      </p:sp>
      <p:sp>
        <p:nvSpPr>
          <p:cNvPr id="18" name="Text 16"/>
          <p:cNvSpPr/>
          <p:nvPr/>
        </p:nvSpPr>
        <p:spPr>
          <a:xfrm>
            <a:off x="3428762" y="6658927"/>
            <a:ext cx="7772757" cy="636865"/>
          </a:xfrm>
          <a:prstGeom prst="rect">
            <a:avLst/>
          </a:prstGeom>
          <a:noFill/>
          <a:ln/>
        </p:spPr>
        <p:txBody>
          <a:bodyPr wrap="square" lIns="0" tIns="0" rIns="0" bIns="0" rtlCol="0" anchor="t"/>
          <a:lstStyle/>
          <a:p>
            <a:pPr marL="342900" indent="-342900">
              <a:buSzPct val="100000"/>
              <a:buChar char="•"/>
            </a:pPr>
            <a:r>
              <a:rPr lang="en-US" sz="1400" dirty="0">
                <a:solidFill>
                  <a:srgbClr val="432338"/>
                </a:solidFill>
                <a:latin typeface="Source Sans 3" pitchFamily="34" charset="0"/>
                <a:ea typeface="Source Sans 3" pitchFamily="34" charset="-122"/>
                <a:cs typeface="Source Sans 3" pitchFamily="34" charset="-120"/>
              </a:rPr>
              <a:t>Fingerprints and </a:t>
            </a:r>
            <a:r>
              <a:rPr lang="en-US" sz="1400" dirty="0" smtClean="0">
                <a:solidFill>
                  <a:srgbClr val="432338"/>
                </a:solidFill>
                <a:latin typeface="Source Sans 3" pitchFamily="34" charset="0"/>
                <a:ea typeface="Source Sans 3" pitchFamily="34" charset="-122"/>
                <a:cs typeface="Source Sans 3" pitchFamily="34" charset="-120"/>
              </a:rPr>
              <a:t>smudges                                   </a:t>
            </a:r>
            <a:r>
              <a:rPr lang="en-US" sz="1400" dirty="0" smtClean="0">
                <a:solidFill>
                  <a:srgbClr val="432338"/>
                </a:solidFill>
                <a:latin typeface="Source Sans 3" pitchFamily="34" charset="0"/>
                <a:ea typeface="Source Sans 3" pitchFamily="34" charset="-122"/>
                <a:cs typeface="Source Sans 3" pitchFamily="34" charset="-120"/>
              </a:rPr>
              <a:t>        - Tangled </a:t>
            </a:r>
            <a:r>
              <a:rPr lang="en-US" sz="1400" dirty="0" smtClean="0">
                <a:solidFill>
                  <a:srgbClr val="432338"/>
                </a:solidFill>
                <a:latin typeface="Source Sans 3" pitchFamily="34" charset="0"/>
                <a:ea typeface="Source Sans 3" pitchFamily="34" charset="-122"/>
                <a:cs typeface="Source Sans 3" pitchFamily="34" charset="-120"/>
              </a:rPr>
              <a:t>tapes</a:t>
            </a:r>
            <a:endParaRPr lang="en-US" sz="1400" dirty="0" smtClean="0"/>
          </a:p>
          <a:p>
            <a:pPr marL="342900" indent="-342900">
              <a:buSzPct val="100000"/>
              <a:buFontTx/>
              <a:buChar char="•"/>
            </a:pPr>
            <a:r>
              <a:rPr lang="en-US" sz="1400" dirty="0" smtClean="0">
                <a:solidFill>
                  <a:srgbClr val="432338"/>
                </a:solidFill>
                <a:latin typeface="Source Sans 3" pitchFamily="34" charset="0"/>
                <a:ea typeface="Source Sans 3" pitchFamily="34" charset="-122"/>
                <a:cs typeface="Source Sans 3" pitchFamily="34" charset="-120"/>
              </a:rPr>
              <a:t>Cracked </a:t>
            </a:r>
            <a:r>
              <a:rPr lang="en-US" sz="1400" dirty="0" smtClean="0">
                <a:solidFill>
                  <a:srgbClr val="432338"/>
                </a:solidFill>
                <a:latin typeface="Source Sans 3" pitchFamily="34" charset="0"/>
                <a:ea typeface="Source Sans 3" pitchFamily="34" charset="-122"/>
                <a:cs typeface="Source Sans 3" pitchFamily="34" charset="-120"/>
              </a:rPr>
              <a:t>discs                                                              - </a:t>
            </a:r>
            <a:r>
              <a:rPr lang="en-US" sz="1400" dirty="0" smtClean="0">
                <a:solidFill>
                  <a:srgbClr val="432338"/>
                </a:solidFill>
                <a:latin typeface="Source Sans 3" pitchFamily="34" charset="0"/>
                <a:ea typeface="Source Sans 3" pitchFamily="34" charset="-122"/>
                <a:cs typeface="Source Sans 3" pitchFamily="34" charset="-120"/>
              </a:rPr>
              <a:t>Broken cassette shells</a:t>
            </a:r>
            <a:endParaRPr lang="en-US" sz="1400" dirty="0" smtClean="0"/>
          </a:p>
          <a:p>
            <a:pPr marL="342900" indent="-342900">
              <a:lnSpc>
                <a:spcPts val="1100"/>
              </a:lnSpc>
              <a:buSzPct val="100000"/>
              <a:buChar char="•"/>
            </a:pPr>
            <a:endParaRPr lang="en-US" sz="1400" dirty="0" smtClean="0"/>
          </a:p>
          <a:p>
            <a:pPr marL="342900" indent="-342900" algn="l">
              <a:lnSpc>
                <a:spcPts val="1100"/>
              </a:lnSpc>
              <a:buSzPct val="100000"/>
              <a:buChar char="•"/>
            </a:pPr>
            <a:endParaRPr lang="en-US" sz="1400" dirty="0"/>
          </a:p>
        </p:txBody>
      </p:sp>
      <p:sp>
        <p:nvSpPr>
          <p:cNvPr id="19" name="Text 17"/>
          <p:cNvSpPr/>
          <p:nvPr/>
        </p:nvSpPr>
        <p:spPr>
          <a:xfrm>
            <a:off x="3428762" y="7295792"/>
            <a:ext cx="7772757" cy="143589"/>
          </a:xfrm>
          <a:prstGeom prst="rect">
            <a:avLst/>
          </a:prstGeom>
          <a:noFill/>
          <a:ln/>
        </p:spPr>
        <p:txBody>
          <a:bodyPr wrap="none" lIns="0" tIns="0" rIns="0" bIns="0" rtlCol="0" anchor="t"/>
          <a:lstStyle/>
          <a:p>
            <a:pPr marL="0" indent="0" algn="l">
              <a:lnSpc>
                <a:spcPts val="1100"/>
              </a:lnSpc>
              <a:buNone/>
            </a:pPr>
            <a:r>
              <a:rPr lang="en-US" sz="1400" b="1" dirty="0">
                <a:solidFill>
                  <a:srgbClr val="432338"/>
                </a:solidFill>
                <a:latin typeface="Source Sans 3" pitchFamily="34" charset="0"/>
                <a:ea typeface="Source Sans 3" pitchFamily="34" charset="-122"/>
                <a:cs typeface="Source Sans 3" pitchFamily="34" charset="-120"/>
              </a:rPr>
              <a:t>Physical degradation is often irreversible, making preventive preservation essential.</a:t>
            </a:r>
            <a:endParaRPr lang="en-US" sz="1400" b="1" dirty="0"/>
          </a:p>
        </p:txBody>
      </p:sp>
      <p:pic>
        <p:nvPicPr>
          <p:cNvPr id="20" name="Picture 1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487276" y="6848766"/>
            <a:ext cx="2143125" cy="130315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510070"/>
            <a:ext cx="5346978" cy="422315"/>
          </a:xfrm>
          <a:prstGeom prst="rect">
            <a:avLst/>
          </a:prstGeom>
          <a:noFill/>
          <a:ln/>
        </p:spPr>
        <p:txBody>
          <a:bodyPr wrap="none" lIns="0" tIns="0" rIns="0" bIns="0" rtlCol="0" anchor="t"/>
          <a:lstStyle/>
          <a:p>
            <a:pPr marL="0" indent="0" algn="l">
              <a:lnSpc>
                <a:spcPts val="3300"/>
              </a:lnSpc>
              <a:buNone/>
            </a:pPr>
            <a:r>
              <a:rPr lang="en-US" sz="2650" dirty="0">
                <a:solidFill>
                  <a:srgbClr val="371A2D"/>
                </a:solidFill>
                <a:latin typeface="Noto Serif HK Semi Bold" pitchFamily="34" charset="0"/>
                <a:ea typeface="Noto Serif HK Semi Bold" pitchFamily="34" charset="-122"/>
                <a:cs typeface="Noto Serif HK Semi Bold" pitchFamily="34" charset="-120"/>
              </a:rPr>
              <a:t>1.2 Technological Obsolescence</a:t>
            </a:r>
            <a:endParaRPr lang="en-US" sz="2650" dirty="0"/>
          </a:p>
        </p:txBody>
      </p:sp>
      <p:sp>
        <p:nvSpPr>
          <p:cNvPr id="3" name="Text 1"/>
          <p:cNvSpPr/>
          <p:nvPr/>
        </p:nvSpPr>
        <p:spPr>
          <a:xfrm>
            <a:off x="837724" y="2411135"/>
            <a:ext cx="12954952" cy="383024"/>
          </a:xfrm>
          <a:prstGeom prst="rect">
            <a:avLst/>
          </a:prstGeom>
          <a:noFill/>
          <a:ln/>
        </p:spPr>
        <p:txBody>
          <a:bodyPr wrap="non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Technological obsolescence occurs when playback equipment becomes unavailable or outdated.</a:t>
            </a:r>
            <a:endParaRPr lang="en-US" sz="1850" dirty="0"/>
          </a:p>
        </p:txBody>
      </p:sp>
      <p:sp>
        <p:nvSpPr>
          <p:cNvPr id="4" name="Text 2"/>
          <p:cNvSpPr/>
          <p:nvPr/>
        </p:nvSpPr>
        <p:spPr>
          <a:xfrm>
            <a:off x="837724" y="3063359"/>
            <a:ext cx="12954952" cy="383024"/>
          </a:xfrm>
          <a:prstGeom prst="rect">
            <a:avLst/>
          </a:prstGeom>
          <a:noFill/>
          <a:ln/>
        </p:spPr>
        <p:txBody>
          <a:bodyPr wrap="non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For example:</a:t>
            </a:r>
            <a:endParaRPr lang="en-US" sz="1850" dirty="0"/>
          </a:p>
        </p:txBody>
      </p:sp>
      <p:sp>
        <p:nvSpPr>
          <p:cNvPr id="5" name="Text 3"/>
          <p:cNvSpPr/>
          <p:nvPr/>
        </p:nvSpPr>
        <p:spPr>
          <a:xfrm>
            <a:off x="837724" y="3715583"/>
            <a:ext cx="12954952" cy="1316474"/>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432338"/>
                </a:solidFill>
                <a:latin typeface="Source Sans 3" pitchFamily="34" charset="0"/>
                <a:ea typeface="Source Sans 3" pitchFamily="34" charset="-122"/>
                <a:cs typeface="Source Sans 3" pitchFamily="34" charset="-120"/>
              </a:rPr>
              <a:t>Betamax players are now rare.</a:t>
            </a:r>
            <a:endParaRPr lang="en-US" sz="1850" dirty="0"/>
          </a:p>
          <a:p>
            <a:pPr marL="342900" indent="-342900" algn="l">
              <a:lnSpc>
                <a:spcPts val="3000"/>
              </a:lnSpc>
              <a:buSzPct val="100000"/>
              <a:buChar char="•"/>
            </a:pPr>
            <a:r>
              <a:rPr lang="en-US" sz="1850" dirty="0">
                <a:solidFill>
                  <a:srgbClr val="432338"/>
                </a:solidFill>
                <a:latin typeface="Source Sans 3" pitchFamily="34" charset="0"/>
                <a:ea typeface="Source Sans 3" pitchFamily="34" charset="-122"/>
                <a:cs typeface="Source Sans 3" pitchFamily="34" charset="-120"/>
              </a:rPr>
              <a:t>VHS machines are no longer widely manufactured.</a:t>
            </a:r>
            <a:endParaRPr lang="en-US" sz="1850" dirty="0"/>
          </a:p>
          <a:p>
            <a:pPr marL="342900" indent="-342900" algn="l">
              <a:lnSpc>
                <a:spcPts val="3000"/>
              </a:lnSpc>
              <a:buSzPct val="100000"/>
              <a:buChar char="•"/>
            </a:pPr>
            <a:r>
              <a:rPr lang="en-US" sz="1850" dirty="0">
                <a:solidFill>
                  <a:srgbClr val="432338"/>
                </a:solidFill>
                <a:latin typeface="Source Sans 3" pitchFamily="34" charset="0"/>
                <a:ea typeface="Source Sans 3" pitchFamily="34" charset="-122"/>
                <a:cs typeface="Source Sans 3" pitchFamily="34" charset="-120"/>
              </a:rPr>
              <a:t>Floppy disk drives are largely obsolete.</a:t>
            </a:r>
            <a:endParaRPr lang="en-US" sz="1850" dirty="0"/>
          </a:p>
        </p:txBody>
      </p:sp>
      <p:sp>
        <p:nvSpPr>
          <p:cNvPr id="6" name="Text 4"/>
          <p:cNvSpPr/>
          <p:nvPr/>
        </p:nvSpPr>
        <p:spPr>
          <a:xfrm>
            <a:off x="837724" y="5301258"/>
            <a:ext cx="12954952" cy="766048"/>
          </a:xfrm>
          <a:prstGeom prst="rect">
            <a:avLst/>
          </a:prstGeom>
          <a:noFill/>
          <a:ln/>
        </p:spPr>
        <p:txBody>
          <a:bodyPr wrap="squar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Even if the media is physically intact, it becomes useless without functioning playback equipment. Rapid changes in digital formats and software also create challenges for born-digital audiovisual files.</a:t>
            </a:r>
            <a:endParaRPr lang="en-US" sz="1850" dirty="0"/>
          </a:p>
        </p:txBody>
      </p:sp>
      <p:sp>
        <p:nvSpPr>
          <p:cNvPr id="7" name="Text 5"/>
          <p:cNvSpPr/>
          <p:nvPr/>
        </p:nvSpPr>
        <p:spPr>
          <a:xfrm>
            <a:off x="837724" y="6336506"/>
            <a:ext cx="12954952" cy="383024"/>
          </a:xfrm>
          <a:prstGeom prst="rect">
            <a:avLst/>
          </a:prstGeom>
          <a:noFill/>
          <a:ln/>
        </p:spPr>
        <p:txBody>
          <a:bodyPr wrap="none" lIns="0" tIns="0" rIns="0" bIns="0" rtlCol="0" anchor="t"/>
          <a:lstStyle/>
          <a:p>
            <a:pPr marL="0" indent="0" algn="l">
              <a:lnSpc>
                <a:spcPts val="3000"/>
              </a:lnSpc>
              <a:buNone/>
            </a:pPr>
            <a:r>
              <a:rPr lang="en-US" sz="1850" b="1" dirty="0">
                <a:solidFill>
                  <a:srgbClr val="E04F00"/>
                </a:solidFill>
                <a:latin typeface="Source Sans 3" pitchFamily="34" charset="0"/>
                <a:ea typeface="Source Sans 3" pitchFamily="34" charset="-122"/>
                <a:cs typeface="Source Sans 3" pitchFamily="34" charset="-120"/>
              </a:rPr>
              <a:t>Obsolescence is one of the greatest threats to audiovisual heritage worldwide.</a:t>
            </a:r>
            <a:endParaRPr lang="en-US" sz="1850" dirty="0"/>
          </a:p>
        </p:txBody>
      </p:sp>
      <p:pic>
        <p:nvPicPr>
          <p:cNvPr id="8" name="Picture 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487276" y="6848766"/>
            <a:ext cx="2143125" cy="130315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47844" y="1044059"/>
            <a:ext cx="12934712" cy="1171575"/>
          </a:xfrm>
          <a:prstGeom prst="rect">
            <a:avLst/>
          </a:prstGeom>
          <a:noFill/>
          <a:ln/>
        </p:spPr>
        <p:txBody>
          <a:bodyPr wrap="square" lIns="0" tIns="0" rIns="0" bIns="0" rtlCol="0" anchor="t"/>
          <a:lstStyle/>
          <a:p>
            <a:pPr marL="0" indent="0" algn="l">
              <a:lnSpc>
                <a:spcPts val="4600"/>
              </a:lnSpc>
              <a:buNone/>
            </a:pPr>
            <a:r>
              <a:rPr lang="en-US" sz="3650" dirty="0">
                <a:solidFill>
                  <a:srgbClr val="371A2D"/>
                </a:solidFill>
                <a:latin typeface="Noto Serif HK Semi Bold" pitchFamily="34" charset="0"/>
                <a:ea typeface="Noto Serif HK Semi Bold" pitchFamily="34" charset="-122"/>
                <a:cs typeface="Noto Serif HK Semi Bold" pitchFamily="34" charset="-120"/>
              </a:rPr>
              <a:t>2. Methods for Storing and Handling Audiovisual Materials</a:t>
            </a:r>
            <a:endParaRPr lang="en-US" sz="3650" dirty="0"/>
          </a:p>
        </p:txBody>
      </p:sp>
      <p:sp>
        <p:nvSpPr>
          <p:cNvPr id="3" name="Text 1"/>
          <p:cNvSpPr/>
          <p:nvPr/>
        </p:nvSpPr>
        <p:spPr>
          <a:xfrm>
            <a:off x="847844" y="2546985"/>
            <a:ext cx="12934712" cy="291941"/>
          </a:xfrm>
          <a:prstGeom prst="rect">
            <a:avLst/>
          </a:prstGeom>
          <a:noFill/>
          <a:ln/>
        </p:spPr>
        <p:txBody>
          <a:bodyPr wrap="none" lIns="0" tIns="0" rIns="0" bIns="0" rtlCol="0" anchor="t"/>
          <a:lstStyle/>
          <a:p>
            <a:pPr marL="0" indent="0" algn="l">
              <a:lnSpc>
                <a:spcPts val="2250"/>
              </a:lnSpc>
              <a:buNone/>
            </a:pPr>
            <a:r>
              <a:rPr lang="en-US" dirty="0">
                <a:solidFill>
                  <a:srgbClr val="432338"/>
                </a:solidFill>
                <a:latin typeface="Source Sans 3" pitchFamily="34" charset="0"/>
                <a:ea typeface="Source Sans 3" pitchFamily="34" charset="-122"/>
                <a:cs typeface="Source Sans 3" pitchFamily="34" charset="-120"/>
              </a:rPr>
              <a:t>Proper storage and careful handling significantly extend the lifespan of audiovisual collections.</a:t>
            </a:r>
            <a:endParaRPr lang="en-US" dirty="0"/>
          </a:p>
        </p:txBody>
      </p:sp>
      <p:sp>
        <p:nvSpPr>
          <p:cNvPr id="4" name="Text 2"/>
          <p:cNvSpPr/>
          <p:nvPr/>
        </p:nvSpPr>
        <p:spPr>
          <a:xfrm>
            <a:off x="847844" y="3087410"/>
            <a:ext cx="4555688" cy="351472"/>
          </a:xfrm>
          <a:prstGeom prst="rect">
            <a:avLst/>
          </a:prstGeom>
          <a:noFill/>
          <a:ln/>
        </p:spPr>
        <p:txBody>
          <a:bodyPr wrap="none" lIns="0" tIns="0" rIns="0" bIns="0" rtlCol="0" anchor="t"/>
          <a:lstStyle/>
          <a:p>
            <a:pPr marL="0" indent="0" algn="l">
              <a:lnSpc>
                <a:spcPts val="2750"/>
              </a:lnSpc>
              <a:buNone/>
            </a:pPr>
            <a:r>
              <a:rPr lang="en-US" sz="2200" dirty="0">
                <a:solidFill>
                  <a:srgbClr val="371A2D"/>
                </a:solidFill>
                <a:latin typeface="Noto Serif HK Semi Bold" pitchFamily="34" charset="0"/>
                <a:ea typeface="Noto Serif HK Semi Bold" pitchFamily="34" charset="-122"/>
                <a:cs typeface="Noto Serif HK Semi Bold" pitchFamily="34" charset="-120"/>
              </a:rPr>
              <a:t>2.1 General Handling Guidelines</a:t>
            </a:r>
            <a:endParaRPr lang="en-US" sz="2200" dirty="0"/>
          </a:p>
        </p:txBody>
      </p:sp>
      <p:sp>
        <p:nvSpPr>
          <p:cNvPr id="5" name="Text 3"/>
          <p:cNvSpPr/>
          <p:nvPr/>
        </p:nvSpPr>
        <p:spPr>
          <a:xfrm>
            <a:off x="847844" y="3687366"/>
            <a:ext cx="12934712" cy="291941"/>
          </a:xfrm>
          <a:prstGeom prst="rect">
            <a:avLst/>
          </a:prstGeom>
          <a:noFill/>
          <a:ln/>
        </p:spPr>
        <p:txBody>
          <a:bodyPr wrap="none" lIns="0" tIns="0" rIns="0" bIns="0" rtlCol="0" anchor="t"/>
          <a:lstStyle/>
          <a:p>
            <a:pPr marL="0" indent="0" algn="l">
              <a:lnSpc>
                <a:spcPts val="2250"/>
              </a:lnSpc>
              <a:buNone/>
            </a:pPr>
            <a:r>
              <a:rPr lang="en-US" dirty="0">
                <a:solidFill>
                  <a:srgbClr val="432338"/>
                </a:solidFill>
                <a:latin typeface="Source Sans 3" pitchFamily="34" charset="0"/>
                <a:ea typeface="Source Sans 3" pitchFamily="34" charset="-122"/>
                <a:cs typeface="Source Sans 3" pitchFamily="34" charset="-120"/>
              </a:rPr>
              <a:t>Students, librarians, and archivists should observe the following:</a:t>
            </a:r>
            <a:endParaRPr lang="en-US" dirty="0"/>
          </a:p>
        </p:txBody>
      </p:sp>
      <p:sp>
        <p:nvSpPr>
          <p:cNvPr id="6" name="Shape 4"/>
          <p:cNvSpPr/>
          <p:nvPr/>
        </p:nvSpPr>
        <p:spPr>
          <a:xfrm>
            <a:off x="847844" y="4165640"/>
            <a:ext cx="6384488" cy="736759"/>
          </a:xfrm>
          <a:prstGeom prst="roundRect">
            <a:avLst>
              <a:gd name="adj" fmla="val 11354"/>
            </a:avLst>
          </a:prstGeom>
          <a:solidFill>
            <a:srgbClr val="FFFFFF">
              <a:alpha val="95000"/>
            </a:srgbClr>
          </a:solidFill>
          <a:ln w="22860">
            <a:solidFill>
              <a:srgbClr val="DFB8D1"/>
            </a:solidFill>
            <a:prstDash val="solid"/>
          </a:ln>
        </p:spPr>
      </p:sp>
      <p:sp>
        <p:nvSpPr>
          <p:cNvPr id="7" name="Text 5"/>
          <p:cNvSpPr/>
          <p:nvPr/>
        </p:nvSpPr>
        <p:spPr>
          <a:xfrm>
            <a:off x="1069777" y="4387572"/>
            <a:ext cx="5551170" cy="292894"/>
          </a:xfrm>
          <a:prstGeom prst="rect">
            <a:avLst/>
          </a:prstGeom>
          <a:noFill/>
          <a:ln/>
        </p:spPr>
        <p:txBody>
          <a:bodyPr wrap="none" lIns="0" tIns="0" rIns="0" bIns="0" rtlCol="0" anchor="t"/>
          <a:lstStyle/>
          <a:p>
            <a:pPr marL="0" indent="0" algn="l">
              <a:lnSpc>
                <a:spcPts val="2300"/>
              </a:lnSpc>
              <a:buNone/>
            </a:pPr>
            <a:r>
              <a:rPr lang="en-US" sz="1800" dirty="0">
                <a:solidFill>
                  <a:srgbClr val="432338"/>
                </a:solidFill>
                <a:latin typeface="Noto Serif HK Semi Bold" pitchFamily="34" charset="0"/>
                <a:ea typeface="Noto Serif HK Semi Bold" pitchFamily="34" charset="-122"/>
                <a:cs typeface="Noto Serif HK Semi Bold" pitchFamily="34" charset="-120"/>
              </a:rPr>
              <a:t>Wash and dry hands before handling materials.</a:t>
            </a:r>
            <a:endParaRPr lang="en-US" sz="1800" dirty="0"/>
          </a:p>
        </p:txBody>
      </p:sp>
      <p:sp>
        <p:nvSpPr>
          <p:cNvPr id="8" name="Shape 6"/>
          <p:cNvSpPr/>
          <p:nvPr/>
        </p:nvSpPr>
        <p:spPr>
          <a:xfrm>
            <a:off x="7397948" y="4165640"/>
            <a:ext cx="6384607" cy="736759"/>
          </a:xfrm>
          <a:prstGeom prst="roundRect">
            <a:avLst>
              <a:gd name="adj" fmla="val 11354"/>
            </a:avLst>
          </a:prstGeom>
          <a:solidFill>
            <a:srgbClr val="FFFFFF">
              <a:alpha val="95000"/>
            </a:srgbClr>
          </a:solidFill>
          <a:ln w="22860">
            <a:solidFill>
              <a:srgbClr val="DFB8D1"/>
            </a:solidFill>
            <a:prstDash val="solid"/>
          </a:ln>
        </p:spPr>
      </p:sp>
      <p:sp>
        <p:nvSpPr>
          <p:cNvPr id="9" name="Text 7"/>
          <p:cNvSpPr/>
          <p:nvPr/>
        </p:nvSpPr>
        <p:spPr>
          <a:xfrm>
            <a:off x="7619881" y="4387572"/>
            <a:ext cx="5854184" cy="292894"/>
          </a:xfrm>
          <a:prstGeom prst="rect">
            <a:avLst/>
          </a:prstGeom>
          <a:noFill/>
          <a:ln/>
        </p:spPr>
        <p:txBody>
          <a:bodyPr wrap="none" lIns="0" tIns="0" rIns="0" bIns="0" rtlCol="0" anchor="t"/>
          <a:lstStyle/>
          <a:p>
            <a:pPr marL="0" indent="0" algn="l">
              <a:lnSpc>
                <a:spcPts val="2300"/>
              </a:lnSpc>
              <a:buNone/>
            </a:pPr>
            <a:r>
              <a:rPr lang="en-US" sz="1800" dirty="0">
                <a:solidFill>
                  <a:srgbClr val="432338"/>
                </a:solidFill>
                <a:latin typeface="Noto Serif HK Semi Bold" pitchFamily="34" charset="0"/>
                <a:ea typeface="Noto Serif HK Semi Bold" pitchFamily="34" charset="-122"/>
                <a:cs typeface="Noto Serif HK Semi Bold" pitchFamily="34" charset="-120"/>
              </a:rPr>
              <a:t>Avoid touching the surface of tapes, discs, or film.</a:t>
            </a:r>
            <a:endParaRPr lang="en-US" sz="1800" dirty="0"/>
          </a:p>
        </p:txBody>
      </p:sp>
      <p:sp>
        <p:nvSpPr>
          <p:cNvPr id="10" name="Shape 8"/>
          <p:cNvSpPr/>
          <p:nvPr/>
        </p:nvSpPr>
        <p:spPr>
          <a:xfrm>
            <a:off x="847844" y="5068014"/>
            <a:ext cx="6384488" cy="736759"/>
          </a:xfrm>
          <a:prstGeom prst="roundRect">
            <a:avLst>
              <a:gd name="adj" fmla="val 11354"/>
            </a:avLst>
          </a:prstGeom>
          <a:solidFill>
            <a:srgbClr val="FFFFFF">
              <a:alpha val="95000"/>
            </a:srgbClr>
          </a:solidFill>
          <a:ln w="22860">
            <a:solidFill>
              <a:srgbClr val="DFB8D1"/>
            </a:solidFill>
            <a:prstDash val="solid"/>
          </a:ln>
        </p:spPr>
      </p:sp>
      <p:sp>
        <p:nvSpPr>
          <p:cNvPr id="11" name="Text 9"/>
          <p:cNvSpPr/>
          <p:nvPr/>
        </p:nvSpPr>
        <p:spPr>
          <a:xfrm>
            <a:off x="1069777" y="5289947"/>
            <a:ext cx="4686181" cy="292894"/>
          </a:xfrm>
          <a:prstGeom prst="rect">
            <a:avLst/>
          </a:prstGeom>
          <a:noFill/>
          <a:ln/>
        </p:spPr>
        <p:txBody>
          <a:bodyPr wrap="none" lIns="0" tIns="0" rIns="0" bIns="0" rtlCol="0" anchor="t"/>
          <a:lstStyle/>
          <a:p>
            <a:pPr marL="0" indent="0" algn="l">
              <a:lnSpc>
                <a:spcPts val="2300"/>
              </a:lnSpc>
              <a:buNone/>
            </a:pPr>
            <a:r>
              <a:rPr lang="en-US" sz="1800" dirty="0">
                <a:solidFill>
                  <a:srgbClr val="432338"/>
                </a:solidFill>
                <a:latin typeface="Noto Serif HK Semi Bold" pitchFamily="34" charset="0"/>
                <a:ea typeface="Noto Serif HK Semi Bold" pitchFamily="34" charset="-122"/>
                <a:cs typeface="Noto Serif HK Semi Bold" pitchFamily="34" charset="-120"/>
              </a:rPr>
              <a:t>Hold discs by the edges and center hole.</a:t>
            </a:r>
            <a:endParaRPr lang="en-US" sz="1800" dirty="0"/>
          </a:p>
        </p:txBody>
      </p:sp>
      <p:sp>
        <p:nvSpPr>
          <p:cNvPr id="12" name="Shape 10"/>
          <p:cNvSpPr/>
          <p:nvPr/>
        </p:nvSpPr>
        <p:spPr>
          <a:xfrm>
            <a:off x="7397948" y="5068014"/>
            <a:ext cx="6384607" cy="736759"/>
          </a:xfrm>
          <a:prstGeom prst="roundRect">
            <a:avLst>
              <a:gd name="adj" fmla="val 11354"/>
            </a:avLst>
          </a:prstGeom>
          <a:solidFill>
            <a:srgbClr val="FFFFFF">
              <a:alpha val="95000"/>
            </a:srgbClr>
          </a:solidFill>
          <a:ln w="22860">
            <a:solidFill>
              <a:srgbClr val="DFB8D1"/>
            </a:solidFill>
            <a:prstDash val="solid"/>
          </a:ln>
        </p:spPr>
      </p:sp>
      <p:sp>
        <p:nvSpPr>
          <p:cNvPr id="13" name="Text 11"/>
          <p:cNvSpPr/>
          <p:nvPr/>
        </p:nvSpPr>
        <p:spPr>
          <a:xfrm>
            <a:off x="7619881" y="5289947"/>
            <a:ext cx="4460915" cy="292894"/>
          </a:xfrm>
          <a:prstGeom prst="rect">
            <a:avLst/>
          </a:prstGeom>
          <a:noFill/>
          <a:ln/>
        </p:spPr>
        <p:txBody>
          <a:bodyPr wrap="none" lIns="0" tIns="0" rIns="0" bIns="0" rtlCol="0" anchor="t"/>
          <a:lstStyle/>
          <a:p>
            <a:pPr marL="0" indent="0" algn="l">
              <a:lnSpc>
                <a:spcPts val="2300"/>
              </a:lnSpc>
              <a:buNone/>
            </a:pPr>
            <a:r>
              <a:rPr lang="en-US" sz="1800" dirty="0">
                <a:solidFill>
                  <a:srgbClr val="432338"/>
                </a:solidFill>
                <a:latin typeface="Noto Serif HK Semi Bold" pitchFamily="34" charset="0"/>
                <a:ea typeface="Noto Serif HK Semi Bold" pitchFamily="34" charset="-122"/>
                <a:cs typeface="Noto Serif HK Semi Bold" pitchFamily="34" charset="-120"/>
              </a:rPr>
              <a:t>Rewind tapes after use before storage.</a:t>
            </a:r>
            <a:endParaRPr lang="en-US" sz="1800" dirty="0"/>
          </a:p>
        </p:txBody>
      </p:sp>
      <p:sp>
        <p:nvSpPr>
          <p:cNvPr id="14" name="Shape 12"/>
          <p:cNvSpPr/>
          <p:nvPr/>
        </p:nvSpPr>
        <p:spPr>
          <a:xfrm>
            <a:off x="847844" y="5970389"/>
            <a:ext cx="6384488" cy="736759"/>
          </a:xfrm>
          <a:prstGeom prst="roundRect">
            <a:avLst>
              <a:gd name="adj" fmla="val 11354"/>
            </a:avLst>
          </a:prstGeom>
          <a:solidFill>
            <a:srgbClr val="FFFFFF">
              <a:alpha val="95000"/>
            </a:srgbClr>
          </a:solidFill>
          <a:ln w="22860">
            <a:solidFill>
              <a:srgbClr val="DFB8D1"/>
            </a:solidFill>
            <a:prstDash val="solid"/>
          </a:ln>
        </p:spPr>
      </p:sp>
      <p:sp>
        <p:nvSpPr>
          <p:cNvPr id="15" name="Text 13"/>
          <p:cNvSpPr/>
          <p:nvPr/>
        </p:nvSpPr>
        <p:spPr>
          <a:xfrm>
            <a:off x="1069777" y="6192322"/>
            <a:ext cx="4441031" cy="292894"/>
          </a:xfrm>
          <a:prstGeom prst="rect">
            <a:avLst/>
          </a:prstGeom>
          <a:noFill/>
          <a:ln/>
        </p:spPr>
        <p:txBody>
          <a:bodyPr wrap="none" lIns="0" tIns="0" rIns="0" bIns="0" rtlCol="0" anchor="t"/>
          <a:lstStyle/>
          <a:p>
            <a:pPr marL="0" indent="0" algn="l">
              <a:lnSpc>
                <a:spcPts val="2300"/>
              </a:lnSpc>
              <a:buNone/>
            </a:pPr>
            <a:r>
              <a:rPr lang="en-US" sz="1800" dirty="0">
                <a:solidFill>
                  <a:srgbClr val="432338"/>
                </a:solidFill>
                <a:latin typeface="Noto Serif HK Semi Bold" pitchFamily="34" charset="0"/>
                <a:ea typeface="Noto Serif HK Semi Bold" pitchFamily="34" charset="-122"/>
                <a:cs typeface="Noto Serif HK Semi Bold" pitchFamily="34" charset="-120"/>
              </a:rPr>
              <a:t>Use appropriate cases and containers.</a:t>
            </a:r>
            <a:endParaRPr lang="en-US" sz="1800" dirty="0"/>
          </a:p>
        </p:txBody>
      </p:sp>
      <p:sp>
        <p:nvSpPr>
          <p:cNvPr id="16" name="Shape 14"/>
          <p:cNvSpPr/>
          <p:nvPr/>
        </p:nvSpPr>
        <p:spPr>
          <a:xfrm>
            <a:off x="7397948" y="5970389"/>
            <a:ext cx="6384607" cy="736759"/>
          </a:xfrm>
          <a:prstGeom prst="roundRect">
            <a:avLst>
              <a:gd name="adj" fmla="val 11354"/>
            </a:avLst>
          </a:prstGeom>
          <a:solidFill>
            <a:srgbClr val="FFFFFF">
              <a:alpha val="95000"/>
            </a:srgbClr>
          </a:solidFill>
          <a:ln w="22860">
            <a:solidFill>
              <a:srgbClr val="DFB8D1"/>
            </a:solidFill>
            <a:prstDash val="solid"/>
          </a:ln>
        </p:spPr>
      </p:sp>
      <p:sp>
        <p:nvSpPr>
          <p:cNvPr id="17" name="Text 15"/>
          <p:cNvSpPr/>
          <p:nvPr/>
        </p:nvSpPr>
        <p:spPr>
          <a:xfrm>
            <a:off x="7619881" y="6192322"/>
            <a:ext cx="5404961" cy="292894"/>
          </a:xfrm>
          <a:prstGeom prst="rect">
            <a:avLst/>
          </a:prstGeom>
          <a:noFill/>
          <a:ln/>
        </p:spPr>
        <p:txBody>
          <a:bodyPr wrap="none" lIns="0" tIns="0" rIns="0" bIns="0" rtlCol="0" anchor="t"/>
          <a:lstStyle/>
          <a:p>
            <a:pPr marL="0" indent="0" algn="l">
              <a:lnSpc>
                <a:spcPts val="2300"/>
              </a:lnSpc>
              <a:buNone/>
            </a:pPr>
            <a:r>
              <a:rPr lang="en-US" sz="1800" dirty="0">
                <a:solidFill>
                  <a:srgbClr val="432338"/>
                </a:solidFill>
                <a:latin typeface="Noto Serif HK Semi Bold" pitchFamily="34" charset="0"/>
                <a:ea typeface="Noto Serif HK Semi Bold" pitchFamily="34" charset="-122"/>
                <a:cs typeface="Noto Serif HK Semi Bold" pitchFamily="34" charset="-120"/>
              </a:rPr>
              <a:t>Keep food and drinks away from AV materials.</a:t>
            </a:r>
            <a:endParaRPr lang="en-US" sz="1800" dirty="0"/>
          </a:p>
        </p:txBody>
      </p:sp>
      <p:sp>
        <p:nvSpPr>
          <p:cNvPr id="18" name="Text 16"/>
          <p:cNvSpPr/>
          <p:nvPr/>
        </p:nvSpPr>
        <p:spPr>
          <a:xfrm>
            <a:off x="847844" y="6893481"/>
            <a:ext cx="12934712" cy="291941"/>
          </a:xfrm>
          <a:prstGeom prst="rect">
            <a:avLst/>
          </a:prstGeom>
          <a:noFill/>
          <a:ln/>
        </p:spPr>
        <p:txBody>
          <a:bodyPr wrap="none" lIns="0" tIns="0" rIns="0" bIns="0" rtlCol="0" anchor="t"/>
          <a:lstStyle/>
          <a:p>
            <a:pPr marL="0" indent="0" algn="l">
              <a:lnSpc>
                <a:spcPts val="2250"/>
              </a:lnSpc>
              <a:buNone/>
            </a:pPr>
            <a:r>
              <a:rPr lang="en-US" dirty="0">
                <a:solidFill>
                  <a:srgbClr val="432338"/>
                </a:solidFill>
                <a:latin typeface="Source Sans 3" pitchFamily="34" charset="0"/>
                <a:ea typeface="Source Sans 3" pitchFamily="34" charset="-122"/>
                <a:cs typeface="Source Sans 3" pitchFamily="34" charset="-120"/>
              </a:rPr>
              <a:t>Good handling reduces mechanical damage and contamination.</a:t>
            </a:r>
            <a:endParaRPr lang="en-US" dirty="0"/>
          </a:p>
        </p:txBody>
      </p:sp>
      <p:pic>
        <p:nvPicPr>
          <p:cNvPr id="19" name="Picture 1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487276" y="6848766"/>
            <a:ext cx="2143125" cy="130315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493407" y="1263253"/>
            <a:ext cx="3503356" cy="262057"/>
          </a:xfrm>
          <a:prstGeom prst="rect">
            <a:avLst/>
          </a:prstGeom>
          <a:noFill/>
          <a:ln/>
        </p:spPr>
        <p:txBody>
          <a:bodyPr wrap="none" lIns="0" tIns="0" rIns="0" bIns="0" rtlCol="0" anchor="t"/>
          <a:lstStyle/>
          <a:p>
            <a:pPr marL="0" indent="0" algn="l">
              <a:lnSpc>
                <a:spcPts val="2050"/>
              </a:lnSpc>
              <a:buNone/>
            </a:pPr>
            <a:r>
              <a:rPr lang="en-US" sz="2000" dirty="0">
                <a:solidFill>
                  <a:srgbClr val="371A2D"/>
                </a:solidFill>
                <a:latin typeface="Noto Serif HK Semi Bold" pitchFamily="34" charset="0"/>
                <a:ea typeface="Noto Serif HK Semi Bold" pitchFamily="34" charset="-122"/>
                <a:cs typeface="Noto Serif HK Semi Bold" pitchFamily="34" charset="-120"/>
              </a:rPr>
              <a:t>2.2 </a:t>
            </a:r>
            <a:r>
              <a:rPr lang="en-US" sz="2400" b="1" dirty="0">
                <a:solidFill>
                  <a:srgbClr val="371A2D"/>
                </a:solidFill>
                <a:latin typeface="Noto Serif HK Semi Bold" pitchFamily="34" charset="0"/>
                <a:ea typeface="Noto Serif HK Semi Bold" pitchFamily="34" charset="-122"/>
                <a:cs typeface="Noto Serif HK Semi Bold" pitchFamily="34" charset="-120"/>
              </a:rPr>
              <a:t>Storage Methods</a:t>
            </a:r>
            <a:endParaRPr lang="en-US" sz="2400" b="1" dirty="0"/>
          </a:p>
        </p:txBody>
      </p:sp>
      <p:sp>
        <p:nvSpPr>
          <p:cNvPr id="3" name="Text 1"/>
          <p:cNvSpPr/>
          <p:nvPr/>
        </p:nvSpPr>
        <p:spPr>
          <a:xfrm>
            <a:off x="2493407" y="1709499"/>
            <a:ext cx="9643467" cy="192405"/>
          </a:xfrm>
          <a:prstGeom prst="rect">
            <a:avLst/>
          </a:prstGeom>
          <a:noFill/>
          <a:ln/>
        </p:spPr>
        <p:txBody>
          <a:bodyPr wrap="none" lIns="0" tIns="0" rIns="0" bIns="0" rtlCol="0" anchor="t"/>
          <a:lstStyle/>
          <a:p>
            <a:pPr marL="0" indent="0" algn="l">
              <a:lnSpc>
                <a:spcPts val="1500"/>
              </a:lnSpc>
              <a:buNone/>
            </a:pPr>
            <a:r>
              <a:rPr lang="en-US" dirty="0">
                <a:solidFill>
                  <a:srgbClr val="432338"/>
                </a:solidFill>
                <a:latin typeface="Source Sans 3" pitchFamily="34" charset="0"/>
                <a:ea typeface="Source Sans 3" pitchFamily="34" charset="-122"/>
                <a:cs typeface="Source Sans 3" pitchFamily="34" charset="-120"/>
              </a:rPr>
              <a:t>Proper storage depends on the format:</a:t>
            </a:r>
            <a:endParaRPr lang="en-US" dirty="0"/>
          </a:p>
        </p:txBody>
      </p:sp>
      <p:sp>
        <p:nvSpPr>
          <p:cNvPr id="4" name="Text 2"/>
          <p:cNvSpPr/>
          <p:nvPr/>
        </p:nvSpPr>
        <p:spPr>
          <a:xfrm>
            <a:off x="2493407" y="2040017"/>
            <a:ext cx="1747004" cy="218242"/>
          </a:xfrm>
          <a:prstGeom prst="rect">
            <a:avLst/>
          </a:prstGeom>
          <a:noFill/>
          <a:ln/>
        </p:spPr>
        <p:txBody>
          <a:bodyPr wrap="none" lIns="0" tIns="0" rIns="0" bIns="0" rtlCol="0" anchor="t"/>
          <a:lstStyle/>
          <a:p>
            <a:pPr marL="0" indent="0" algn="l">
              <a:lnSpc>
                <a:spcPts val="1700"/>
              </a:lnSpc>
              <a:buNone/>
            </a:pPr>
            <a:r>
              <a:rPr lang="en-US" sz="1350" dirty="0">
                <a:solidFill>
                  <a:srgbClr val="E04F00"/>
                </a:solidFill>
                <a:latin typeface="Noto Serif HK Semi Bold" pitchFamily="34" charset="0"/>
                <a:ea typeface="Noto Serif HK Semi Bold" pitchFamily="34" charset="-122"/>
                <a:cs typeface="Noto Serif HK Semi Bold" pitchFamily="34" charset="-120"/>
              </a:rPr>
              <a:t>a. </a:t>
            </a:r>
            <a:r>
              <a:rPr lang="en-US" sz="1350" b="1" dirty="0">
                <a:solidFill>
                  <a:srgbClr val="E04F00"/>
                </a:solidFill>
                <a:latin typeface="Noto Serif HK Semi Bold" pitchFamily="34" charset="0"/>
                <a:ea typeface="Noto Serif HK Semi Bold" pitchFamily="34" charset="-122"/>
                <a:cs typeface="Noto Serif HK Semi Bold" pitchFamily="34" charset="-120"/>
              </a:rPr>
              <a:t>Magnetic Tapes</a:t>
            </a:r>
            <a:endParaRPr lang="en-US" sz="1350" b="1" dirty="0"/>
          </a:p>
        </p:txBody>
      </p:sp>
      <p:sp>
        <p:nvSpPr>
          <p:cNvPr id="5" name="Text 3"/>
          <p:cNvSpPr/>
          <p:nvPr/>
        </p:nvSpPr>
        <p:spPr>
          <a:xfrm>
            <a:off x="2493407" y="2396371"/>
            <a:ext cx="9643467" cy="866061"/>
          </a:xfrm>
          <a:prstGeom prst="rect">
            <a:avLst/>
          </a:prstGeom>
          <a:noFill/>
          <a:ln/>
        </p:spPr>
        <p:txBody>
          <a:bodyPr wrap="square" lIns="0" tIns="0" rIns="0" bIns="0" rtlCol="0" anchor="t"/>
          <a:lstStyle/>
          <a:p>
            <a:pPr marL="342900" indent="-342900" algn="l">
              <a:lnSpc>
                <a:spcPts val="1500"/>
              </a:lnSpc>
              <a:buSzPct val="100000"/>
              <a:buChar char="•"/>
            </a:pPr>
            <a:r>
              <a:rPr lang="en-US" dirty="0">
                <a:solidFill>
                  <a:srgbClr val="432338"/>
                </a:solidFill>
                <a:latin typeface="Source Sans 3" pitchFamily="34" charset="0"/>
                <a:ea typeface="Source Sans 3" pitchFamily="34" charset="-122"/>
                <a:cs typeface="Source Sans 3" pitchFamily="34" charset="-120"/>
              </a:rPr>
              <a:t>Store vertically like books.</a:t>
            </a:r>
            <a:endParaRPr lang="en-US" dirty="0"/>
          </a:p>
          <a:p>
            <a:pPr marL="342900" indent="-342900" algn="l">
              <a:lnSpc>
                <a:spcPts val="1500"/>
              </a:lnSpc>
              <a:buSzPct val="100000"/>
              <a:buChar char="•"/>
            </a:pPr>
            <a:r>
              <a:rPr lang="en-US" dirty="0">
                <a:solidFill>
                  <a:srgbClr val="432338"/>
                </a:solidFill>
                <a:latin typeface="Source Sans 3" pitchFamily="34" charset="0"/>
                <a:ea typeface="Source Sans 3" pitchFamily="34" charset="-122"/>
                <a:cs typeface="Source Sans 3" pitchFamily="34" charset="-120"/>
              </a:rPr>
              <a:t>Keep in original cases.</a:t>
            </a:r>
            <a:endParaRPr lang="en-US" dirty="0"/>
          </a:p>
          <a:p>
            <a:pPr marL="342900" indent="-342900" algn="l">
              <a:lnSpc>
                <a:spcPts val="1500"/>
              </a:lnSpc>
              <a:buSzPct val="100000"/>
              <a:buChar char="•"/>
            </a:pPr>
            <a:r>
              <a:rPr lang="en-US" dirty="0">
                <a:solidFill>
                  <a:srgbClr val="432338"/>
                </a:solidFill>
                <a:latin typeface="Source Sans 3" pitchFamily="34" charset="0"/>
                <a:ea typeface="Source Sans 3" pitchFamily="34" charset="-122"/>
                <a:cs typeface="Source Sans 3" pitchFamily="34" charset="-120"/>
              </a:rPr>
              <a:t>Avoid stacking horizontally.</a:t>
            </a:r>
            <a:endParaRPr lang="en-US" dirty="0"/>
          </a:p>
          <a:p>
            <a:pPr marL="342900" indent="-342900" algn="l">
              <a:lnSpc>
                <a:spcPts val="1500"/>
              </a:lnSpc>
              <a:buSzPct val="100000"/>
              <a:buChar char="•"/>
            </a:pPr>
            <a:r>
              <a:rPr lang="en-US" dirty="0">
                <a:solidFill>
                  <a:srgbClr val="432338"/>
                </a:solidFill>
                <a:latin typeface="Source Sans 3" pitchFamily="34" charset="0"/>
                <a:ea typeface="Source Sans 3" pitchFamily="34" charset="-122"/>
                <a:cs typeface="Source Sans 3" pitchFamily="34" charset="-120"/>
              </a:rPr>
              <a:t>Rewind fully before shelving.</a:t>
            </a:r>
            <a:endParaRPr lang="en-US" dirty="0"/>
          </a:p>
        </p:txBody>
      </p:sp>
      <p:sp>
        <p:nvSpPr>
          <p:cNvPr id="6" name="Text 4"/>
          <p:cNvSpPr/>
          <p:nvPr/>
        </p:nvSpPr>
        <p:spPr>
          <a:xfrm>
            <a:off x="2493407" y="3400544"/>
            <a:ext cx="1747004" cy="218242"/>
          </a:xfrm>
          <a:prstGeom prst="rect">
            <a:avLst/>
          </a:prstGeom>
          <a:noFill/>
          <a:ln/>
        </p:spPr>
        <p:txBody>
          <a:bodyPr wrap="none" lIns="0" tIns="0" rIns="0" bIns="0" rtlCol="0" anchor="t"/>
          <a:lstStyle/>
          <a:p>
            <a:pPr marL="0" indent="0" algn="l">
              <a:lnSpc>
                <a:spcPts val="1700"/>
              </a:lnSpc>
              <a:buNone/>
            </a:pPr>
            <a:r>
              <a:rPr lang="en-US" sz="1350" dirty="0">
                <a:solidFill>
                  <a:srgbClr val="E04F00"/>
                </a:solidFill>
                <a:latin typeface="Noto Serif HK Semi Bold" pitchFamily="34" charset="0"/>
                <a:ea typeface="Noto Serif HK Semi Bold" pitchFamily="34" charset="-122"/>
                <a:cs typeface="Noto Serif HK Semi Bold" pitchFamily="34" charset="-120"/>
              </a:rPr>
              <a:t>b. </a:t>
            </a:r>
            <a:r>
              <a:rPr lang="en-US" sz="1350" b="1" dirty="0">
                <a:solidFill>
                  <a:srgbClr val="E04F00"/>
                </a:solidFill>
                <a:latin typeface="Noto Serif HK Semi Bold" pitchFamily="34" charset="0"/>
                <a:ea typeface="Noto Serif HK Semi Bold" pitchFamily="34" charset="-122"/>
                <a:cs typeface="Noto Serif HK Semi Bold" pitchFamily="34" charset="-120"/>
              </a:rPr>
              <a:t>Film Materials</a:t>
            </a:r>
            <a:endParaRPr lang="en-US" sz="1350" b="1" dirty="0"/>
          </a:p>
        </p:txBody>
      </p:sp>
      <p:sp>
        <p:nvSpPr>
          <p:cNvPr id="7" name="Text 5"/>
          <p:cNvSpPr/>
          <p:nvPr/>
        </p:nvSpPr>
        <p:spPr>
          <a:xfrm>
            <a:off x="2493407" y="3756898"/>
            <a:ext cx="9643467" cy="641509"/>
          </a:xfrm>
          <a:prstGeom prst="rect">
            <a:avLst/>
          </a:prstGeom>
          <a:noFill/>
          <a:ln/>
        </p:spPr>
        <p:txBody>
          <a:bodyPr wrap="square" lIns="0" tIns="0" rIns="0" bIns="0" rtlCol="0" anchor="t"/>
          <a:lstStyle/>
          <a:p>
            <a:pPr marL="342900" indent="-342900" algn="l">
              <a:lnSpc>
                <a:spcPts val="1500"/>
              </a:lnSpc>
              <a:buSzPct val="100000"/>
              <a:buChar char="•"/>
            </a:pPr>
            <a:r>
              <a:rPr lang="en-US" dirty="0">
                <a:solidFill>
                  <a:srgbClr val="432338"/>
                </a:solidFill>
                <a:latin typeface="Source Sans 3" pitchFamily="34" charset="0"/>
                <a:ea typeface="Source Sans 3" pitchFamily="34" charset="-122"/>
                <a:cs typeface="Source Sans 3" pitchFamily="34" charset="-120"/>
              </a:rPr>
              <a:t>Store in ventilated archival film cans.</a:t>
            </a:r>
            <a:endParaRPr lang="en-US" dirty="0"/>
          </a:p>
          <a:p>
            <a:pPr marL="342900" indent="-342900" algn="l">
              <a:lnSpc>
                <a:spcPts val="1500"/>
              </a:lnSpc>
              <a:buSzPct val="100000"/>
              <a:buChar char="•"/>
            </a:pPr>
            <a:r>
              <a:rPr lang="en-US" dirty="0">
                <a:solidFill>
                  <a:srgbClr val="432338"/>
                </a:solidFill>
                <a:latin typeface="Source Sans 3" pitchFamily="34" charset="0"/>
                <a:ea typeface="Source Sans 3" pitchFamily="34" charset="-122"/>
                <a:cs typeface="Source Sans 3" pitchFamily="34" charset="-120"/>
              </a:rPr>
              <a:t>Avoid tightly sealed containers that trap acidic gases.</a:t>
            </a:r>
            <a:endParaRPr lang="en-US" dirty="0"/>
          </a:p>
          <a:p>
            <a:pPr marL="342900" indent="-342900" algn="l">
              <a:lnSpc>
                <a:spcPts val="1500"/>
              </a:lnSpc>
              <a:buSzPct val="100000"/>
              <a:buChar char="•"/>
            </a:pPr>
            <a:r>
              <a:rPr lang="en-US" dirty="0">
                <a:solidFill>
                  <a:srgbClr val="432338"/>
                </a:solidFill>
                <a:latin typeface="Source Sans 3" pitchFamily="34" charset="0"/>
                <a:ea typeface="Source Sans 3" pitchFamily="34" charset="-122"/>
                <a:cs typeface="Source Sans 3" pitchFamily="34" charset="-120"/>
              </a:rPr>
              <a:t>Separate deteriorating films from stable collections</a:t>
            </a:r>
            <a:r>
              <a:rPr lang="en-US" sz="1150" dirty="0">
                <a:solidFill>
                  <a:srgbClr val="432338"/>
                </a:solidFill>
                <a:latin typeface="Source Sans 3" pitchFamily="34" charset="0"/>
                <a:ea typeface="Source Sans 3" pitchFamily="34" charset="-122"/>
                <a:cs typeface="Source Sans 3" pitchFamily="34" charset="-120"/>
              </a:rPr>
              <a:t>.</a:t>
            </a:r>
            <a:endParaRPr lang="en-US" sz="1150" dirty="0"/>
          </a:p>
        </p:txBody>
      </p:sp>
      <p:sp>
        <p:nvSpPr>
          <p:cNvPr id="8" name="Text 6"/>
          <p:cNvSpPr/>
          <p:nvPr/>
        </p:nvSpPr>
        <p:spPr>
          <a:xfrm>
            <a:off x="2493407" y="4536519"/>
            <a:ext cx="1747004" cy="218242"/>
          </a:xfrm>
          <a:prstGeom prst="rect">
            <a:avLst/>
          </a:prstGeom>
          <a:noFill/>
          <a:ln/>
        </p:spPr>
        <p:txBody>
          <a:bodyPr wrap="none" lIns="0" tIns="0" rIns="0" bIns="0" rtlCol="0" anchor="t"/>
          <a:lstStyle/>
          <a:p>
            <a:pPr marL="0" indent="0" algn="l">
              <a:lnSpc>
                <a:spcPts val="1700"/>
              </a:lnSpc>
              <a:buNone/>
            </a:pPr>
            <a:r>
              <a:rPr lang="en-US" sz="1350" dirty="0">
                <a:solidFill>
                  <a:srgbClr val="E04F00"/>
                </a:solidFill>
                <a:latin typeface="Noto Serif HK Semi Bold" pitchFamily="34" charset="0"/>
                <a:ea typeface="Noto Serif HK Semi Bold" pitchFamily="34" charset="-122"/>
                <a:cs typeface="Noto Serif HK Semi Bold" pitchFamily="34" charset="-120"/>
              </a:rPr>
              <a:t>c. </a:t>
            </a:r>
            <a:r>
              <a:rPr lang="en-US" sz="1350" b="1" dirty="0">
                <a:solidFill>
                  <a:srgbClr val="E04F00"/>
                </a:solidFill>
                <a:latin typeface="Noto Serif HK Semi Bold" pitchFamily="34" charset="0"/>
                <a:ea typeface="Noto Serif HK Semi Bold" pitchFamily="34" charset="-122"/>
                <a:cs typeface="Noto Serif HK Semi Bold" pitchFamily="34" charset="-120"/>
              </a:rPr>
              <a:t>Optical Discs</a:t>
            </a:r>
            <a:endParaRPr lang="en-US" sz="1350" b="1" dirty="0"/>
          </a:p>
        </p:txBody>
      </p:sp>
      <p:sp>
        <p:nvSpPr>
          <p:cNvPr id="9" name="Text 7"/>
          <p:cNvSpPr/>
          <p:nvPr/>
        </p:nvSpPr>
        <p:spPr>
          <a:xfrm>
            <a:off x="2493407" y="4892873"/>
            <a:ext cx="9643467" cy="641509"/>
          </a:xfrm>
          <a:prstGeom prst="rect">
            <a:avLst/>
          </a:prstGeom>
          <a:noFill/>
          <a:ln/>
        </p:spPr>
        <p:txBody>
          <a:bodyPr wrap="square" lIns="0" tIns="0" rIns="0" bIns="0" rtlCol="0" anchor="t"/>
          <a:lstStyle/>
          <a:p>
            <a:pPr marL="342900" indent="-342900" algn="l">
              <a:lnSpc>
                <a:spcPts val="1500"/>
              </a:lnSpc>
              <a:buSzPct val="100000"/>
              <a:buChar char="•"/>
            </a:pPr>
            <a:r>
              <a:rPr lang="en-US" dirty="0">
                <a:solidFill>
                  <a:srgbClr val="432338"/>
                </a:solidFill>
                <a:latin typeface="Source Sans 3" pitchFamily="34" charset="0"/>
                <a:ea typeface="Source Sans 3" pitchFamily="34" charset="-122"/>
                <a:cs typeface="Source Sans 3" pitchFamily="34" charset="-120"/>
              </a:rPr>
              <a:t>Store in jewel cases.</a:t>
            </a:r>
            <a:endParaRPr lang="en-US" dirty="0"/>
          </a:p>
          <a:p>
            <a:pPr marL="342900" indent="-342900" algn="l">
              <a:lnSpc>
                <a:spcPts val="1500"/>
              </a:lnSpc>
              <a:buSzPct val="100000"/>
              <a:buChar char="•"/>
            </a:pPr>
            <a:r>
              <a:rPr lang="en-US" dirty="0">
                <a:solidFill>
                  <a:srgbClr val="432338"/>
                </a:solidFill>
                <a:latin typeface="Source Sans 3" pitchFamily="34" charset="0"/>
                <a:ea typeface="Source Sans 3" pitchFamily="34" charset="-122"/>
                <a:cs typeface="Source Sans 3" pitchFamily="34" charset="-120"/>
              </a:rPr>
              <a:t>Avoid paper sleeves for long-term storage.</a:t>
            </a:r>
            <a:endParaRPr lang="en-US" dirty="0"/>
          </a:p>
          <a:p>
            <a:pPr marL="342900" indent="-342900" algn="l">
              <a:lnSpc>
                <a:spcPts val="1500"/>
              </a:lnSpc>
              <a:buSzPct val="100000"/>
              <a:buChar char="•"/>
            </a:pPr>
            <a:r>
              <a:rPr lang="en-US" dirty="0">
                <a:solidFill>
                  <a:srgbClr val="432338"/>
                </a:solidFill>
                <a:latin typeface="Source Sans 3" pitchFamily="34" charset="0"/>
                <a:ea typeface="Source Sans 3" pitchFamily="34" charset="-122"/>
                <a:cs typeface="Source Sans 3" pitchFamily="34" charset="-120"/>
              </a:rPr>
              <a:t>Keep away from direct sunlight</a:t>
            </a:r>
            <a:r>
              <a:rPr lang="en-US" sz="1150" dirty="0">
                <a:solidFill>
                  <a:srgbClr val="432338"/>
                </a:solidFill>
                <a:latin typeface="Source Sans 3" pitchFamily="34" charset="0"/>
                <a:ea typeface="Source Sans 3" pitchFamily="34" charset="-122"/>
                <a:cs typeface="Source Sans 3" pitchFamily="34" charset="-120"/>
              </a:rPr>
              <a:t>.</a:t>
            </a:r>
            <a:endParaRPr lang="en-US" sz="1150" dirty="0"/>
          </a:p>
        </p:txBody>
      </p:sp>
      <p:sp>
        <p:nvSpPr>
          <p:cNvPr id="10" name="Text 8"/>
          <p:cNvSpPr/>
          <p:nvPr/>
        </p:nvSpPr>
        <p:spPr>
          <a:xfrm>
            <a:off x="2493407" y="5672495"/>
            <a:ext cx="2210872" cy="218242"/>
          </a:xfrm>
          <a:prstGeom prst="rect">
            <a:avLst/>
          </a:prstGeom>
          <a:noFill/>
          <a:ln/>
        </p:spPr>
        <p:txBody>
          <a:bodyPr wrap="none" lIns="0" tIns="0" rIns="0" bIns="0" rtlCol="0" anchor="t"/>
          <a:lstStyle/>
          <a:p>
            <a:pPr marL="0" indent="0" algn="l">
              <a:lnSpc>
                <a:spcPts val="1700"/>
              </a:lnSpc>
              <a:buNone/>
            </a:pPr>
            <a:r>
              <a:rPr lang="en-US" sz="1350" dirty="0">
                <a:solidFill>
                  <a:srgbClr val="E04F00"/>
                </a:solidFill>
                <a:latin typeface="Noto Serif HK Semi Bold" pitchFamily="34" charset="0"/>
                <a:ea typeface="Noto Serif HK Semi Bold" pitchFamily="34" charset="-122"/>
                <a:cs typeface="Noto Serif HK Semi Bold" pitchFamily="34" charset="-120"/>
              </a:rPr>
              <a:t>d. </a:t>
            </a:r>
            <a:r>
              <a:rPr lang="en-US" sz="1350" b="1" dirty="0">
                <a:solidFill>
                  <a:srgbClr val="E04F00"/>
                </a:solidFill>
                <a:latin typeface="Noto Serif HK Semi Bold" pitchFamily="34" charset="0"/>
                <a:ea typeface="Noto Serif HK Semi Bold" pitchFamily="34" charset="-122"/>
                <a:cs typeface="Noto Serif HK Semi Bold" pitchFamily="34" charset="-120"/>
              </a:rPr>
              <a:t>Digital Storage Devices</a:t>
            </a:r>
            <a:endParaRPr lang="en-US" sz="1350" b="1" dirty="0"/>
          </a:p>
        </p:txBody>
      </p:sp>
      <p:sp>
        <p:nvSpPr>
          <p:cNvPr id="11" name="Text 9"/>
          <p:cNvSpPr/>
          <p:nvPr/>
        </p:nvSpPr>
        <p:spPr>
          <a:xfrm>
            <a:off x="2493407" y="6028849"/>
            <a:ext cx="9643467" cy="641509"/>
          </a:xfrm>
          <a:prstGeom prst="rect">
            <a:avLst/>
          </a:prstGeom>
          <a:noFill/>
          <a:ln/>
        </p:spPr>
        <p:txBody>
          <a:bodyPr wrap="square" lIns="0" tIns="0" rIns="0" bIns="0" rtlCol="0" anchor="t"/>
          <a:lstStyle/>
          <a:p>
            <a:pPr marL="342900" indent="-342900" algn="l">
              <a:lnSpc>
                <a:spcPts val="1500"/>
              </a:lnSpc>
              <a:buSzPct val="100000"/>
              <a:buChar char="•"/>
            </a:pPr>
            <a:r>
              <a:rPr lang="en-US" dirty="0">
                <a:solidFill>
                  <a:srgbClr val="432338"/>
                </a:solidFill>
                <a:latin typeface="Source Sans 3" pitchFamily="34" charset="0"/>
                <a:ea typeface="Source Sans 3" pitchFamily="34" charset="-122"/>
                <a:cs typeface="Source Sans 3" pitchFamily="34" charset="-120"/>
              </a:rPr>
              <a:t>Use protective cases for external drives.</a:t>
            </a:r>
            <a:endParaRPr lang="en-US" dirty="0"/>
          </a:p>
          <a:p>
            <a:pPr marL="342900" indent="-342900" algn="l">
              <a:lnSpc>
                <a:spcPts val="1500"/>
              </a:lnSpc>
              <a:buSzPct val="100000"/>
              <a:buChar char="•"/>
            </a:pPr>
            <a:r>
              <a:rPr lang="en-US" dirty="0">
                <a:solidFill>
                  <a:srgbClr val="432338"/>
                </a:solidFill>
                <a:latin typeface="Source Sans 3" pitchFamily="34" charset="0"/>
                <a:ea typeface="Source Sans 3" pitchFamily="34" charset="-122"/>
                <a:cs typeface="Source Sans 3" pitchFamily="34" charset="-120"/>
              </a:rPr>
              <a:t>Maintain backup copies.</a:t>
            </a:r>
            <a:endParaRPr lang="en-US" dirty="0"/>
          </a:p>
          <a:p>
            <a:pPr marL="342900" indent="-342900" algn="l">
              <a:lnSpc>
                <a:spcPts val="1500"/>
              </a:lnSpc>
              <a:buSzPct val="100000"/>
              <a:buChar char="•"/>
            </a:pPr>
            <a:r>
              <a:rPr lang="en-US" dirty="0">
                <a:solidFill>
                  <a:srgbClr val="432338"/>
                </a:solidFill>
                <a:latin typeface="Source Sans 3" pitchFamily="34" charset="0"/>
                <a:ea typeface="Source Sans 3" pitchFamily="34" charset="-122"/>
                <a:cs typeface="Source Sans 3" pitchFamily="34" charset="-120"/>
              </a:rPr>
              <a:t>Avoid physical shocks and extreme temperatures.</a:t>
            </a:r>
            <a:endParaRPr lang="en-US" dirty="0"/>
          </a:p>
        </p:txBody>
      </p:sp>
      <p:sp>
        <p:nvSpPr>
          <p:cNvPr id="12" name="Text 10"/>
          <p:cNvSpPr/>
          <p:nvPr/>
        </p:nvSpPr>
        <p:spPr>
          <a:xfrm>
            <a:off x="2493407" y="6773942"/>
            <a:ext cx="9643467" cy="192405"/>
          </a:xfrm>
          <a:prstGeom prst="rect">
            <a:avLst/>
          </a:prstGeom>
          <a:noFill/>
          <a:ln/>
        </p:spPr>
        <p:txBody>
          <a:bodyPr wrap="none" lIns="0" tIns="0" rIns="0" bIns="0" rtlCol="0" anchor="t"/>
          <a:lstStyle/>
          <a:p>
            <a:pPr marL="0" indent="0" algn="l">
              <a:lnSpc>
                <a:spcPts val="1500"/>
              </a:lnSpc>
              <a:buNone/>
            </a:pPr>
            <a:r>
              <a:rPr lang="en-US" dirty="0">
                <a:solidFill>
                  <a:srgbClr val="432338"/>
                </a:solidFill>
                <a:latin typeface="Source Sans 3" pitchFamily="34" charset="0"/>
                <a:ea typeface="Source Sans 3" pitchFamily="34" charset="-122"/>
                <a:cs typeface="Source Sans 3" pitchFamily="34" charset="-120"/>
              </a:rPr>
              <a:t>Proper labeling and cataloguing are also essential for easy retrieval and reduced handling.</a:t>
            </a:r>
            <a:endParaRPr lang="en-US" dirty="0"/>
          </a:p>
        </p:txBody>
      </p:sp>
      <p:pic>
        <p:nvPicPr>
          <p:cNvPr id="13" name="Picture 1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487276" y="6848766"/>
            <a:ext cx="2143125" cy="130315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17364" y="679609"/>
            <a:ext cx="12995672" cy="1373505"/>
          </a:xfrm>
          <a:prstGeom prst="rect">
            <a:avLst/>
          </a:prstGeom>
          <a:noFill/>
          <a:ln/>
        </p:spPr>
        <p:txBody>
          <a:bodyPr wrap="square" lIns="0" tIns="0" rIns="0" bIns="0" rtlCol="0" anchor="t"/>
          <a:lstStyle/>
          <a:p>
            <a:pPr marL="0" indent="0" algn="l">
              <a:lnSpc>
                <a:spcPts val="5400"/>
              </a:lnSpc>
              <a:buNone/>
            </a:pPr>
            <a:r>
              <a:rPr lang="en-US" sz="4300" dirty="0">
                <a:solidFill>
                  <a:srgbClr val="371A2D"/>
                </a:solidFill>
                <a:latin typeface="Noto Serif HK Semi Bold" pitchFamily="34" charset="0"/>
                <a:ea typeface="Noto Serif HK Semi Bold" pitchFamily="34" charset="-122"/>
                <a:cs typeface="Noto Serif HK Semi Bold" pitchFamily="34" charset="-120"/>
              </a:rPr>
              <a:t>3. Environmental Controls for Audiovisual Collections</a:t>
            </a:r>
            <a:endParaRPr lang="en-US" sz="4300" dirty="0"/>
          </a:p>
        </p:txBody>
      </p:sp>
      <p:sp>
        <p:nvSpPr>
          <p:cNvPr id="3" name="Text 1"/>
          <p:cNvSpPr/>
          <p:nvPr/>
        </p:nvSpPr>
        <p:spPr>
          <a:xfrm>
            <a:off x="817364" y="2508766"/>
            <a:ext cx="12995672" cy="369094"/>
          </a:xfrm>
          <a:prstGeom prst="rect">
            <a:avLst/>
          </a:prstGeom>
          <a:noFill/>
          <a:ln/>
        </p:spPr>
        <p:txBody>
          <a:bodyPr wrap="none" lIns="0" tIns="0" rIns="0" bIns="0" rtlCol="0" anchor="t"/>
          <a:lstStyle/>
          <a:p>
            <a:pPr marL="0" indent="0" algn="l">
              <a:lnSpc>
                <a:spcPts val="2900"/>
              </a:lnSpc>
              <a:buNone/>
            </a:pPr>
            <a:r>
              <a:rPr lang="en-US" sz="1800" dirty="0">
                <a:solidFill>
                  <a:srgbClr val="432338"/>
                </a:solidFill>
                <a:latin typeface="Source Sans 3" pitchFamily="34" charset="0"/>
                <a:ea typeface="Source Sans 3" pitchFamily="34" charset="-122"/>
                <a:cs typeface="Source Sans 3" pitchFamily="34" charset="-120"/>
              </a:rPr>
              <a:t>Environmental conditions play a critical role in audiovisual preservation.</a:t>
            </a:r>
            <a:endParaRPr lang="en-US" sz="1800" dirty="0"/>
          </a:p>
        </p:txBody>
      </p:sp>
      <p:sp>
        <p:nvSpPr>
          <p:cNvPr id="4" name="Text 2"/>
          <p:cNvSpPr/>
          <p:nvPr/>
        </p:nvSpPr>
        <p:spPr>
          <a:xfrm>
            <a:off x="817364" y="3219569"/>
            <a:ext cx="3296960" cy="412075"/>
          </a:xfrm>
          <a:prstGeom prst="rect">
            <a:avLst/>
          </a:prstGeom>
          <a:noFill/>
          <a:ln/>
        </p:spPr>
        <p:txBody>
          <a:bodyPr wrap="none" lIns="0" tIns="0" rIns="0" bIns="0" rtlCol="0" anchor="t"/>
          <a:lstStyle/>
          <a:p>
            <a:pPr marL="0" indent="0" algn="l">
              <a:lnSpc>
                <a:spcPts val="3200"/>
              </a:lnSpc>
              <a:buNone/>
            </a:pPr>
            <a:r>
              <a:rPr lang="en-US" sz="2550" dirty="0">
                <a:solidFill>
                  <a:srgbClr val="371A2D"/>
                </a:solidFill>
                <a:latin typeface="Noto Serif HK Semi Bold" pitchFamily="34" charset="0"/>
                <a:ea typeface="Noto Serif HK Semi Bold" pitchFamily="34" charset="-122"/>
                <a:cs typeface="Noto Serif HK Semi Bold" pitchFamily="34" charset="-120"/>
              </a:rPr>
              <a:t>3.1 Temperature</a:t>
            </a:r>
            <a:endParaRPr lang="en-US" sz="2550" dirty="0"/>
          </a:p>
        </p:txBody>
      </p:sp>
      <p:sp>
        <p:nvSpPr>
          <p:cNvPr id="5" name="Text 3"/>
          <p:cNvSpPr/>
          <p:nvPr/>
        </p:nvSpPr>
        <p:spPr>
          <a:xfrm>
            <a:off x="817364" y="3973354"/>
            <a:ext cx="12995672" cy="369094"/>
          </a:xfrm>
          <a:prstGeom prst="rect">
            <a:avLst/>
          </a:prstGeom>
          <a:noFill/>
          <a:ln/>
        </p:spPr>
        <p:txBody>
          <a:bodyPr wrap="none" lIns="0" tIns="0" rIns="0" bIns="0" rtlCol="0" anchor="t"/>
          <a:lstStyle/>
          <a:p>
            <a:pPr marL="0" indent="0" algn="l">
              <a:lnSpc>
                <a:spcPts val="2900"/>
              </a:lnSpc>
              <a:buNone/>
            </a:pPr>
            <a:r>
              <a:rPr lang="en-US" sz="1800" dirty="0">
                <a:solidFill>
                  <a:srgbClr val="432338"/>
                </a:solidFill>
                <a:latin typeface="Source Sans 3" pitchFamily="34" charset="0"/>
                <a:ea typeface="Source Sans 3" pitchFamily="34" charset="-122"/>
                <a:cs typeface="Source Sans 3" pitchFamily="34" charset="-120"/>
              </a:rPr>
              <a:t>High temperatures accelerate chemical reactions that cause decay.</a:t>
            </a:r>
            <a:endParaRPr lang="en-US" sz="1800" dirty="0"/>
          </a:p>
        </p:txBody>
      </p:sp>
      <p:sp>
        <p:nvSpPr>
          <p:cNvPr id="6" name="Text 4"/>
          <p:cNvSpPr/>
          <p:nvPr/>
        </p:nvSpPr>
        <p:spPr>
          <a:xfrm>
            <a:off x="817364" y="4598670"/>
            <a:ext cx="12995672" cy="369094"/>
          </a:xfrm>
          <a:prstGeom prst="rect">
            <a:avLst/>
          </a:prstGeom>
          <a:noFill/>
          <a:ln/>
        </p:spPr>
        <p:txBody>
          <a:bodyPr wrap="none" lIns="0" tIns="0" rIns="0" bIns="0" rtlCol="0" anchor="t"/>
          <a:lstStyle/>
          <a:p>
            <a:pPr marL="0" indent="0" algn="l">
              <a:lnSpc>
                <a:spcPts val="2900"/>
              </a:lnSpc>
              <a:buNone/>
            </a:pPr>
            <a:r>
              <a:rPr lang="en-US" sz="1800" dirty="0">
                <a:solidFill>
                  <a:srgbClr val="432338"/>
                </a:solidFill>
                <a:latin typeface="Source Sans 3" pitchFamily="34" charset="0"/>
                <a:ea typeface="Source Sans 3" pitchFamily="34" charset="-122"/>
                <a:cs typeface="Source Sans 3" pitchFamily="34" charset="-120"/>
              </a:rPr>
              <a:t>Recommended storage temperatures:</a:t>
            </a:r>
            <a:endParaRPr lang="en-US" sz="1800" dirty="0"/>
          </a:p>
        </p:txBody>
      </p:sp>
      <p:sp>
        <p:nvSpPr>
          <p:cNvPr id="7" name="Shape 5"/>
          <p:cNvSpPr/>
          <p:nvPr/>
        </p:nvSpPr>
        <p:spPr>
          <a:xfrm>
            <a:off x="817364" y="5223986"/>
            <a:ext cx="4180046" cy="1700570"/>
          </a:xfrm>
          <a:prstGeom prst="roundRect">
            <a:avLst>
              <a:gd name="adj" fmla="val 5768"/>
            </a:avLst>
          </a:prstGeom>
          <a:solidFill>
            <a:srgbClr val="F9D2EB"/>
          </a:solidFill>
          <a:ln w="7620">
            <a:solidFill>
              <a:srgbClr val="DFB8D1"/>
            </a:solidFill>
            <a:prstDash val="solid"/>
          </a:ln>
        </p:spPr>
      </p:sp>
      <p:sp>
        <p:nvSpPr>
          <p:cNvPr id="8" name="Text 6"/>
          <p:cNvSpPr/>
          <p:nvPr/>
        </p:nvSpPr>
        <p:spPr>
          <a:xfrm>
            <a:off x="1058466" y="5465088"/>
            <a:ext cx="2747486" cy="343495"/>
          </a:xfrm>
          <a:prstGeom prst="rect">
            <a:avLst/>
          </a:prstGeom>
          <a:noFill/>
          <a:ln/>
        </p:spPr>
        <p:txBody>
          <a:bodyPr wrap="none" lIns="0" tIns="0" rIns="0" bIns="0" rtlCol="0" anchor="t"/>
          <a:lstStyle/>
          <a:p>
            <a:pPr marL="0" indent="0" algn="l">
              <a:lnSpc>
                <a:spcPts val="2700"/>
              </a:lnSpc>
              <a:buNone/>
            </a:pPr>
            <a:r>
              <a:rPr lang="en-US" sz="2150" dirty="0">
                <a:solidFill>
                  <a:srgbClr val="432338"/>
                </a:solidFill>
                <a:latin typeface="Noto Serif HK Semi Bold" pitchFamily="34" charset="0"/>
                <a:ea typeface="Noto Serif HK Semi Bold" pitchFamily="34" charset="-122"/>
                <a:cs typeface="Noto Serif HK Semi Bold" pitchFamily="34" charset="-120"/>
              </a:rPr>
              <a:t>Magnetic tapes</a:t>
            </a:r>
            <a:endParaRPr lang="en-US" sz="2150" dirty="0"/>
          </a:p>
        </p:txBody>
      </p:sp>
      <p:sp>
        <p:nvSpPr>
          <p:cNvPr id="9" name="Text 7"/>
          <p:cNvSpPr/>
          <p:nvPr/>
        </p:nvSpPr>
        <p:spPr>
          <a:xfrm>
            <a:off x="1058466" y="5945267"/>
            <a:ext cx="3697843" cy="369094"/>
          </a:xfrm>
          <a:prstGeom prst="rect">
            <a:avLst/>
          </a:prstGeom>
          <a:noFill/>
          <a:ln/>
        </p:spPr>
        <p:txBody>
          <a:bodyPr wrap="none" lIns="0" tIns="0" rIns="0" bIns="0" rtlCol="0" anchor="t"/>
          <a:lstStyle/>
          <a:p>
            <a:pPr marL="0" indent="0" algn="l">
              <a:lnSpc>
                <a:spcPts val="2900"/>
              </a:lnSpc>
              <a:buNone/>
            </a:pPr>
            <a:r>
              <a:rPr lang="en-US" sz="1800" dirty="0">
                <a:solidFill>
                  <a:srgbClr val="432338"/>
                </a:solidFill>
                <a:latin typeface="Source Sans 3" pitchFamily="34" charset="0"/>
                <a:ea typeface="Source Sans 3" pitchFamily="34" charset="-122"/>
                <a:cs typeface="Source Sans 3" pitchFamily="34" charset="-120"/>
              </a:rPr>
              <a:t>18–21°C</a:t>
            </a:r>
            <a:endParaRPr lang="en-US" sz="1800" dirty="0"/>
          </a:p>
        </p:txBody>
      </p:sp>
      <p:sp>
        <p:nvSpPr>
          <p:cNvPr id="10" name="Shape 8"/>
          <p:cNvSpPr/>
          <p:nvPr/>
        </p:nvSpPr>
        <p:spPr>
          <a:xfrm>
            <a:off x="5225177" y="5223986"/>
            <a:ext cx="4180046" cy="1700570"/>
          </a:xfrm>
          <a:prstGeom prst="roundRect">
            <a:avLst>
              <a:gd name="adj" fmla="val 5768"/>
            </a:avLst>
          </a:prstGeom>
          <a:solidFill>
            <a:srgbClr val="F9D2EB"/>
          </a:solidFill>
          <a:ln w="7620">
            <a:solidFill>
              <a:srgbClr val="DFB8D1"/>
            </a:solidFill>
            <a:prstDash val="solid"/>
          </a:ln>
        </p:spPr>
      </p:sp>
      <p:sp>
        <p:nvSpPr>
          <p:cNvPr id="11" name="Text 9"/>
          <p:cNvSpPr/>
          <p:nvPr/>
        </p:nvSpPr>
        <p:spPr>
          <a:xfrm>
            <a:off x="5466278" y="5465088"/>
            <a:ext cx="2747486" cy="343495"/>
          </a:xfrm>
          <a:prstGeom prst="rect">
            <a:avLst/>
          </a:prstGeom>
          <a:noFill/>
          <a:ln/>
        </p:spPr>
        <p:txBody>
          <a:bodyPr wrap="none" lIns="0" tIns="0" rIns="0" bIns="0" rtlCol="0" anchor="t"/>
          <a:lstStyle/>
          <a:p>
            <a:pPr marL="0" indent="0" algn="l">
              <a:lnSpc>
                <a:spcPts val="2700"/>
              </a:lnSpc>
              <a:buNone/>
            </a:pPr>
            <a:r>
              <a:rPr lang="en-US" sz="2150" dirty="0">
                <a:solidFill>
                  <a:srgbClr val="432338"/>
                </a:solidFill>
                <a:latin typeface="Noto Serif HK Semi Bold" pitchFamily="34" charset="0"/>
                <a:ea typeface="Noto Serif HK Semi Bold" pitchFamily="34" charset="-122"/>
                <a:cs typeface="Noto Serif HK Semi Bold" pitchFamily="34" charset="-120"/>
              </a:rPr>
              <a:t>Film materials</a:t>
            </a:r>
            <a:endParaRPr lang="en-US" sz="2150" dirty="0"/>
          </a:p>
        </p:txBody>
      </p:sp>
      <p:sp>
        <p:nvSpPr>
          <p:cNvPr id="12" name="Text 10"/>
          <p:cNvSpPr/>
          <p:nvPr/>
        </p:nvSpPr>
        <p:spPr>
          <a:xfrm>
            <a:off x="5466278" y="5945267"/>
            <a:ext cx="3697843" cy="738188"/>
          </a:xfrm>
          <a:prstGeom prst="rect">
            <a:avLst/>
          </a:prstGeom>
          <a:noFill/>
          <a:ln/>
        </p:spPr>
        <p:txBody>
          <a:bodyPr wrap="square" lIns="0" tIns="0" rIns="0" bIns="0" rtlCol="0" anchor="t"/>
          <a:lstStyle/>
          <a:p>
            <a:pPr marL="0" indent="0" algn="l">
              <a:lnSpc>
                <a:spcPts val="2900"/>
              </a:lnSpc>
              <a:buNone/>
            </a:pPr>
            <a:r>
              <a:rPr lang="en-US" sz="1800" dirty="0">
                <a:solidFill>
                  <a:srgbClr val="432338"/>
                </a:solidFill>
                <a:latin typeface="Source Sans 3" pitchFamily="34" charset="0"/>
                <a:ea typeface="Source Sans 3" pitchFamily="34" charset="-122"/>
                <a:cs typeface="Source Sans 3" pitchFamily="34" charset="-120"/>
              </a:rPr>
              <a:t>10–15°C (or colder for long-term preservation)</a:t>
            </a:r>
            <a:endParaRPr lang="en-US" sz="1800" dirty="0"/>
          </a:p>
        </p:txBody>
      </p:sp>
      <p:sp>
        <p:nvSpPr>
          <p:cNvPr id="13" name="Shape 11"/>
          <p:cNvSpPr/>
          <p:nvPr/>
        </p:nvSpPr>
        <p:spPr>
          <a:xfrm>
            <a:off x="9632990" y="5223986"/>
            <a:ext cx="4180046" cy="1700570"/>
          </a:xfrm>
          <a:prstGeom prst="roundRect">
            <a:avLst>
              <a:gd name="adj" fmla="val 5768"/>
            </a:avLst>
          </a:prstGeom>
          <a:solidFill>
            <a:srgbClr val="F9D2EB"/>
          </a:solidFill>
          <a:ln w="7620">
            <a:solidFill>
              <a:srgbClr val="DFB8D1"/>
            </a:solidFill>
            <a:prstDash val="solid"/>
          </a:ln>
        </p:spPr>
      </p:sp>
      <p:sp>
        <p:nvSpPr>
          <p:cNvPr id="14" name="Text 12"/>
          <p:cNvSpPr/>
          <p:nvPr/>
        </p:nvSpPr>
        <p:spPr>
          <a:xfrm>
            <a:off x="9874091" y="5465088"/>
            <a:ext cx="2747486" cy="343495"/>
          </a:xfrm>
          <a:prstGeom prst="rect">
            <a:avLst/>
          </a:prstGeom>
          <a:noFill/>
          <a:ln/>
        </p:spPr>
        <p:txBody>
          <a:bodyPr wrap="none" lIns="0" tIns="0" rIns="0" bIns="0" rtlCol="0" anchor="t"/>
          <a:lstStyle/>
          <a:p>
            <a:pPr marL="0" indent="0" algn="l">
              <a:lnSpc>
                <a:spcPts val="2700"/>
              </a:lnSpc>
              <a:buNone/>
            </a:pPr>
            <a:r>
              <a:rPr lang="en-US" sz="2150" dirty="0">
                <a:solidFill>
                  <a:srgbClr val="432338"/>
                </a:solidFill>
                <a:latin typeface="Noto Serif HK Semi Bold" pitchFamily="34" charset="0"/>
                <a:ea typeface="Noto Serif HK Semi Bold" pitchFamily="34" charset="-122"/>
                <a:cs typeface="Noto Serif HK Semi Bold" pitchFamily="34" charset="-120"/>
              </a:rPr>
              <a:t>Optical discs</a:t>
            </a:r>
            <a:endParaRPr lang="en-US" sz="2150" dirty="0"/>
          </a:p>
        </p:txBody>
      </p:sp>
      <p:sp>
        <p:nvSpPr>
          <p:cNvPr id="15" name="Text 13"/>
          <p:cNvSpPr/>
          <p:nvPr/>
        </p:nvSpPr>
        <p:spPr>
          <a:xfrm>
            <a:off x="9874091" y="5945267"/>
            <a:ext cx="3697843" cy="369094"/>
          </a:xfrm>
          <a:prstGeom prst="rect">
            <a:avLst/>
          </a:prstGeom>
          <a:noFill/>
          <a:ln/>
        </p:spPr>
        <p:txBody>
          <a:bodyPr wrap="none" lIns="0" tIns="0" rIns="0" bIns="0" rtlCol="0" anchor="t"/>
          <a:lstStyle/>
          <a:p>
            <a:pPr marL="0" indent="0" algn="l">
              <a:lnSpc>
                <a:spcPts val="2900"/>
              </a:lnSpc>
              <a:buNone/>
            </a:pPr>
            <a:r>
              <a:rPr lang="en-US" sz="1800" dirty="0">
                <a:solidFill>
                  <a:srgbClr val="432338"/>
                </a:solidFill>
                <a:latin typeface="Source Sans 3" pitchFamily="34" charset="0"/>
                <a:ea typeface="Source Sans 3" pitchFamily="34" charset="-122"/>
                <a:cs typeface="Source Sans 3" pitchFamily="34" charset="-120"/>
              </a:rPr>
              <a:t>Below 23°C</a:t>
            </a:r>
            <a:endParaRPr lang="en-US" sz="1800" dirty="0"/>
          </a:p>
        </p:txBody>
      </p:sp>
      <p:sp>
        <p:nvSpPr>
          <p:cNvPr id="16" name="Text 14"/>
          <p:cNvSpPr/>
          <p:nvPr/>
        </p:nvSpPr>
        <p:spPr>
          <a:xfrm>
            <a:off x="817364" y="7180778"/>
            <a:ext cx="12995672" cy="369094"/>
          </a:xfrm>
          <a:prstGeom prst="rect">
            <a:avLst/>
          </a:prstGeom>
          <a:noFill/>
          <a:ln/>
        </p:spPr>
        <p:txBody>
          <a:bodyPr wrap="none" lIns="0" tIns="0" rIns="0" bIns="0" rtlCol="0" anchor="t"/>
          <a:lstStyle/>
          <a:p>
            <a:pPr marL="0" indent="0" algn="l">
              <a:lnSpc>
                <a:spcPts val="2900"/>
              </a:lnSpc>
              <a:buNone/>
            </a:pPr>
            <a:r>
              <a:rPr lang="en-US" sz="1800" dirty="0">
                <a:solidFill>
                  <a:srgbClr val="432338"/>
                </a:solidFill>
                <a:latin typeface="Source Sans 3" pitchFamily="34" charset="0"/>
                <a:ea typeface="Source Sans 3" pitchFamily="34" charset="-122"/>
                <a:cs typeface="Source Sans 3" pitchFamily="34" charset="-120"/>
              </a:rPr>
              <a:t>Lower temperatures generally extend lifespan.</a:t>
            </a:r>
            <a:endParaRPr lang="en-US" sz="1800" dirty="0"/>
          </a:p>
        </p:txBody>
      </p:sp>
      <p:pic>
        <p:nvPicPr>
          <p:cNvPr id="17" name="Picture 1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487276" y="7165658"/>
            <a:ext cx="2143125" cy="98626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492925"/>
            <a:ext cx="4519136" cy="422315"/>
          </a:xfrm>
          <a:prstGeom prst="rect">
            <a:avLst/>
          </a:prstGeom>
          <a:noFill/>
          <a:ln/>
        </p:spPr>
        <p:txBody>
          <a:bodyPr wrap="none" lIns="0" tIns="0" rIns="0" bIns="0" rtlCol="0" anchor="t"/>
          <a:lstStyle/>
          <a:p>
            <a:pPr marL="0" indent="0" algn="l">
              <a:lnSpc>
                <a:spcPts val="3300"/>
              </a:lnSpc>
              <a:buNone/>
            </a:pPr>
            <a:r>
              <a:rPr lang="en-US" sz="2650" dirty="0">
                <a:solidFill>
                  <a:srgbClr val="371A2D"/>
                </a:solidFill>
                <a:latin typeface="Noto Serif HK Semi Bold" pitchFamily="34" charset="0"/>
                <a:ea typeface="Noto Serif HK Semi Bold" pitchFamily="34" charset="-122"/>
                <a:cs typeface="Noto Serif HK Semi Bold" pitchFamily="34" charset="-120"/>
              </a:rPr>
              <a:t>3.2 Relative Humidity (RH)</a:t>
            </a:r>
            <a:endParaRPr lang="en-US" sz="2650" dirty="0"/>
          </a:p>
        </p:txBody>
      </p:sp>
      <p:sp>
        <p:nvSpPr>
          <p:cNvPr id="4" name="Text 1"/>
          <p:cNvSpPr/>
          <p:nvPr/>
        </p:nvSpPr>
        <p:spPr>
          <a:xfrm>
            <a:off x="837724" y="2274213"/>
            <a:ext cx="7468553" cy="766048"/>
          </a:xfrm>
          <a:prstGeom prst="rect">
            <a:avLst/>
          </a:prstGeom>
          <a:noFill/>
          <a:ln/>
        </p:spPr>
        <p:txBody>
          <a:bodyPr wrap="squar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Excess humidity promotes mold growth and chemical deterioration, while very low humidity causes brittleness.</a:t>
            </a:r>
            <a:endParaRPr lang="en-US" sz="1850" dirty="0"/>
          </a:p>
        </p:txBody>
      </p:sp>
      <p:sp>
        <p:nvSpPr>
          <p:cNvPr id="5" name="Text 2"/>
          <p:cNvSpPr/>
          <p:nvPr/>
        </p:nvSpPr>
        <p:spPr>
          <a:xfrm>
            <a:off x="837724" y="3309461"/>
            <a:ext cx="7468553" cy="383024"/>
          </a:xfrm>
          <a:prstGeom prst="rect">
            <a:avLst/>
          </a:prstGeom>
          <a:noFill/>
          <a:ln/>
        </p:spPr>
        <p:txBody>
          <a:bodyPr wrap="non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Recommended relative humidity:</a:t>
            </a:r>
            <a:endParaRPr lang="en-US" sz="1850" dirty="0"/>
          </a:p>
        </p:txBody>
      </p:sp>
      <p:sp>
        <p:nvSpPr>
          <p:cNvPr id="6" name="Text 3"/>
          <p:cNvSpPr/>
          <p:nvPr/>
        </p:nvSpPr>
        <p:spPr>
          <a:xfrm>
            <a:off x="837724" y="4051459"/>
            <a:ext cx="7468553" cy="1943100"/>
          </a:xfrm>
          <a:prstGeom prst="rect">
            <a:avLst/>
          </a:prstGeom>
          <a:noFill/>
          <a:ln/>
        </p:spPr>
        <p:txBody>
          <a:bodyPr wrap="square" lIns="0" tIns="0" rIns="0" bIns="0" rtlCol="0" anchor="t"/>
          <a:lstStyle/>
          <a:p>
            <a:pPr marL="0" indent="0" algn="l">
              <a:lnSpc>
                <a:spcPts val="7650"/>
              </a:lnSpc>
              <a:buNone/>
            </a:pPr>
            <a:r>
              <a:rPr lang="en-US" sz="6100" dirty="0">
                <a:solidFill>
                  <a:srgbClr val="E04F00"/>
                </a:solidFill>
                <a:latin typeface="Noto Serif HK Semi Bold" pitchFamily="34" charset="0"/>
                <a:ea typeface="Noto Serif HK Semi Bold" pitchFamily="34" charset="-122"/>
                <a:cs typeface="Noto Serif HK Semi Bold" pitchFamily="34" charset="-120"/>
              </a:rPr>
              <a:t>30–50% RH</a:t>
            </a:r>
            <a:r>
              <a:rPr lang="en-US" sz="6100" dirty="0">
                <a:solidFill>
                  <a:srgbClr val="371A2D"/>
                </a:solidFill>
                <a:latin typeface="Noto Serif HK Semi Bold" pitchFamily="34" charset="0"/>
                <a:ea typeface="Noto Serif HK Semi Bold" pitchFamily="34" charset="-122"/>
                <a:cs typeface="Noto Serif HK Semi Bold" pitchFamily="34" charset="-120"/>
              </a:rPr>
              <a:t> for most AV materials</a:t>
            </a:r>
            <a:endParaRPr lang="en-US" sz="6100" dirty="0"/>
          </a:p>
        </p:txBody>
      </p:sp>
      <p:sp>
        <p:nvSpPr>
          <p:cNvPr id="7" name="Text 4"/>
          <p:cNvSpPr/>
          <p:nvPr/>
        </p:nvSpPr>
        <p:spPr>
          <a:xfrm>
            <a:off x="837724" y="6353532"/>
            <a:ext cx="7468553" cy="383024"/>
          </a:xfrm>
          <a:prstGeom prst="rect">
            <a:avLst/>
          </a:prstGeom>
          <a:noFill/>
          <a:ln/>
        </p:spPr>
        <p:txBody>
          <a:bodyPr wrap="non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Stable conditions are more important than fluctuating ones.</a:t>
            </a:r>
            <a:endParaRPr lang="en-US" sz="18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620089"/>
            <a:ext cx="3379470" cy="422315"/>
          </a:xfrm>
          <a:prstGeom prst="rect">
            <a:avLst/>
          </a:prstGeom>
          <a:noFill/>
          <a:ln/>
        </p:spPr>
        <p:txBody>
          <a:bodyPr wrap="none" lIns="0" tIns="0" rIns="0" bIns="0" rtlCol="0" anchor="t"/>
          <a:lstStyle/>
          <a:p>
            <a:pPr marL="0" indent="0" algn="l">
              <a:lnSpc>
                <a:spcPts val="3300"/>
              </a:lnSpc>
              <a:buNone/>
            </a:pPr>
            <a:r>
              <a:rPr lang="en-US" sz="2650" dirty="0">
                <a:solidFill>
                  <a:srgbClr val="371A2D"/>
                </a:solidFill>
                <a:latin typeface="Noto Serif HK Semi Bold" pitchFamily="34" charset="0"/>
                <a:ea typeface="Noto Serif HK Semi Bold" pitchFamily="34" charset="-122"/>
                <a:cs typeface="Noto Serif HK Semi Bold" pitchFamily="34" charset="-120"/>
              </a:rPr>
              <a:t>3.3 Light Exposure</a:t>
            </a:r>
            <a:endParaRPr lang="en-US" sz="2650" dirty="0"/>
          </a:p>
        </p:txBody>
      </p:sp>
      <p:sp>
        <p:nvSpPr>
          <p:cNvPr id="4" name="Text 1"/>
          <p:cNvSpPr/>
          <p:nvPr/>
        </p:nvSpPr>
        <p:spPr>
          <a:xfrm>
            <a:off x="837724" y="3401378"/>
            <a:ext cx="7468553" cy="383024"/>
          </a:xfrm>
          <a:prstGeom prst="rect">
            <a:avLst/>
          </a:prstGeom>
          <a:noFill/>
          <a:ln/>
        </p:spPr>
        <p:txBody>
          <a:bodyPr wrap="non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Ultraviolet (UV) light damages film and photographic materials.</a:t>
            </a:r>
            <a:endParaRPr lang="en-US" sz="1850" dirty="0"/>
          </a:p>
        </p:txBody>
      </p:sp>
      <p:sp>
        <p:nvSpPr>
          <p:cNvPr id="5" name="Shape 2"/>
          <p:cNvSpPr/>
          <p:nvPr/>
        </p:nvSpPr>
        <p:spPr>
          <a:xfrm>
            <a:off x="837724" y="4053602"/>
            <a:ext cx="538520" cy="538520"/>
          </a:xfrm>
          <a:prstGeom prst="roundRect">
            <a:avLst>
              <a:gd name="adj" fmla="val 18670"/>
            </a:avLst>
          </a:prstGeom>
          <a:solidFill>
            <a:srgbClr val="F9D2EB"/>
          </a:solidFill>
          <a:ln w="7620">
            <a:solidFill>
              <a:srgbClr val="DFB8D1"/>
            </a:solidFill>
            <a:prstDash val="solid"/>
          </a:ln>
        </p:spPr>
      </p:sp>
      <p:sp>
        <p:nvSpPr>
          <p:cNvPr id="6" name="Text 3"/>
          <p:cNvSpPr/>
          <p:nvPr/>
        </p:nvSpPr>
        <p:spPr>
          <a:xfrm>
            <a:off x="1615559" y="4135874"/>
            <a:ext cx="4119562" cy="351949"/>
          </a:xfrm>
          <a:prstGeom prst="rect">
            <a:avLst/>
          </a:prstGeom>
          <a:noFill/>
          <a:ln/>
        </p:spPr>
        <p:txBody>
          <a:bodyPr wrap="none" lIns="0" tIns="0" rIns="0" bIns="0" rtlCol="0" anchor="t"/>
          <a:lstStyle/>
          <a:p>
            <a:pPr marL="0" indent="0" algn="l">
              <a:lnSpc>
                <a:spcPts val="2750"/>
              </a:lnSpc>
              <a:buNone/>
            </a:pPr>
            <a:r>
              <a:rPr lang="en-US" sz="2200" dirty="0">
                <a:solidFill>
                  <a:srgbClr val="432338"/>
                </a:solidFill>
                <a:latin typeface="Noto Serif HK Semi Bold" pitchFamily="34" charset="0"/>
                <a:ea typeface="Noto Serif HK Semi Bold" pitchFamily="34" charset="-122"/>
                <a:cs typeface="Noto Serif HK Semi Bold" pitchFamily="34" charset="-120"/>
              </a:rPr>
              <a:t>Store materials in dark areas.</a:t>
            </a:r>
            <a:endParaRPr lang="en-US" sz="2200" dirty="0"/>
          </a:p>
        </p:txBody>
      </p:sp>
      <p:sp>
        <p:nvSpPr>
          <p:cNvPr id="7" name="Shape 4"/>
          <p:cNvSpPr/>
          <p:nvPr/>
        </p:nvSpPr>
        <p:spPr>
          <a:xfrm>
            <a:off x="837724" y="5070872"/>
            <a:ext cx="538520" cy="538520"/>
          </a:xfrm>
          <a:prstGeom prst="roundRect">
            <a:avLst>
              <a:gd name="adj" fmla="val 18670"/>
            </a:avLst>
          </a:prstGeom>
          <a:solidFill>
            <a:srgbClr val="F9D2EB"/>
          </a:solidFill>
          <a:ln w="7620">
            <a:solidFill>
              <a:srgbClr val="DFB8D1"/>
            </a:solidFill>
            <a:prstDash val="solid"/>
          </a:ln>
        </p:spPr>
      </p:sp>
      <p:sp>
        <p:nvSpPr>
          <p:cNvPr id="8" name="Text 5"/>
          <p:cNvSpPr/>
          <p:nvPr/>
        </p:nvSpPr>
        <p:spPr>
          <a:xfrm>
            <a:off x="1615559" y="5153144"/>
            <a:ext cx="4439603" cy="351949"/>
          </a:xfrm>
          <a:prstGeom prst="rect">
            <a:avLst/>
          </a:prstGeom>
          <a:noFill/>
          <a:ln/>
        </p:spPr>
        <p:txBody>
          <a:bodyPr wrap="none" lIns="0" tIns="0" rIns="0" bIns="0" rtlCol="0" anchor="t"/>
          <a:lstStyle/>
          <a:p>
            <a:pPr marL="0" indent="0" algn="l">
              <a:lnSpc>
                <a:spcPts val="2750"/>
              </a:lnSpc>
              <a:buNone/>
            </a:pPr>
            <a:r>
              <a:rPr lang="en-US" sz="2200" dirty="0">
                <a:solidFill>
                  <a:srgbClr val="432338"/>
                </a:solidFill>
                <a:latin typeface="Noto Serif HK Semi Bold" pitchFamily="34" charset="0"/>
                <a:ea typeface="Noto Serif HK Semi Bold" pitchFamily="34" charset="-122"/>
                <a:cs typeface="Noto Serif HK Semi Bold" pitchFamily="34" charset="-120"/>
              </a:rPr>
              <a:t>Use UV filters in storage rooms.</a:t>
            </a:r>
            <a:endParaRPr lang="en-US" sz="2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496378"/>
            <a:ext cx="3379470" cy="422315"/>
          </a:xfrm>
          <a:prstGeom prst="rect">
            <a:avLst/>
          </a:prstGeom>
          <a:noFill/>
          <a:ln/>
        </p:spPr>
        <p:txBody>
          <a:bodyPr wrap="none" lIns="0" tIns="0" rIns="0" bIns="0" rtlCol="0" anchor="t"/>
          <a:lstStyle/>
          <a:p>
            <a:pPr marL="0" indent="0" algn="l">
              <a:lnSpc>
                <a:spcPts val="3300"/>
              </a:lnSpc>
              <a:buNone/>
            </a:pPr>
            <a:r>
              <a:rPr lang="en-US" sz="2650" dirty="0">
                <a:solidFill>
                  <a:srgbClr val="371A2D"/>
                </a:solidFill>
                <a:latin typeface="Noto Serif HK Semi Bold" pitchFamily="34" charset="0"/>
                <a:ea typeface="Noto Serif HK Semi Bold" pitchFamily="34" charset="-122"/>
                <a:cs typeface="Noto Serif HK Semi Bold" pitchFamily="34" charset="-120"/>
              </a:rPr>
              <a:t>3.4 Air Quality</a:t>
            </a:r>
            <a:endParaRPr lang="en-US" sz="2650" dirty="0"/>
          </a:p>
        </p:txBody>
      </p:sp>
      <p:sp>
        <p:nvSpPr>
          <p:cNvPr id="4" name="Text 1"/>
          <p:cNvSpPr/>
          <p:nvPr/>
        </p:nvSpPr>
        <p:spPr>
          <a:xfrm>
            <a:off x="6324124" y="2277666"/>
            <a:ext cx="7468553" cy="383024"/>
          </a:xfrm>
          <a:prstGeom prst="rect">
            <a:avLst/>
          </a:prstGeom>
          <a:noFill/>
          <a:ln/>
        </p:spPr>
        <p:txBody>
          <a:bodyPr wrap="non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Dust, pollutants, and acidic vapors accelerate deterioration.</a:t>
            </a:r>
            <a:endParaRPr lang="en-US" sz="1850" dirty="0"/>
          </a:p>
        </p:txBody>
      </p:sp>
      <p:pic>
        <p:nvPicPr>
          <p:cNvPr id="5" name="Image 1" descr="preencoded.png"/>
          <p:cNvPicPr>
            <a:picLocks noChangeAspect="1"/>
          </p:cNvPicPr>
          <p:nvPr/>
        </p:nvPicPr>
        <p:blipFill>
          <a:blip r:embed="rId4">
            <a:extLst>
              <a:ext uri="{96DAC541-7B7A-43D3-8B79-37D633B846F1}">
                <asvg:svgBlip xmlns="" xmlns:asvg="http://schemas.microsoft.com/office/drawing/2016/SVG/main" r:embed=""/>
              </a:ext>
            </a:extLst>
          </a:blip>
          <a:stretch>
            <a:fillRect/>
          </a:stretch>
        </p:blipFill>
        <p:spPr>
          <a:xfrm>
            <a:off x="6324124" y="2959775"/>
            <a:ext cx="239316" cy="239316"/>
          </a:xfrm>
          <a:prstGeom prst="rect">
            <a:avLst/>
          </a:prstGeom>
        </p:spPr>
      </p:pic>
      <p:sp>
        <p:nvSpPr>
          <p:cNvPr id="6" name="Shape 2"/>
          <p:cNvSpPr/>
          <p:nvPr/>
        </p:nvSpPr>
        <p:spPr>
          <a:xfrm>
            <a:off x="6324124" y="3306247"/>
            <a:ext cx="3614618" cy="30480"/>
          </a:xfrm>
          <a:prstGeom prst="rect">
            <a:avLst/>
          </a:prstGeom>
          <a:solidFill>
            <a:srgbClr val="E851B2"/>
          </a:solidFill>
          <a:ln/>
        </p:spPr>
      </p:sp>
      <p:sp>
        <p:nvSpPr>
          <p:cNvPr id="7" name="Text 3"/>
          <p:cNvSpPr/>
          <p:nvPr/>
        </p:nvSpPr>
        <p:spPr>
          <a:xfrm>
            <a:off x="6324124" y="3486864"/>
            <a:ext cx="3614618" cy="703898"/>
          </a:xfrm>
          <a:prstGeom prst="rect">
            <a:avLst/>
          </a:prstGeom>
          <a:noFill/>
          <a:ln/>
        </p:spPr>
        <p:txBody>
          <a:bodyPr wrap="square" lIns="0" tIns="0" rIns="0" bIns="0" rtlCol="0" anchor="t"/>
          <a:lstStyle/>
          <a:p>
            <a:pPr marL="0" indent="0" algn="l">
              <a:lnSpc>
                <a:spcPts val="2750"/>
              </a:lnSpc>
              <a:buNone/>
            </a:pPr>
            <a:r>
              <a:rPr lang="en-US" sz="2200" dirty="0">
                <a:solidFill>
                  <a:srgbClr val="432338"/>
                </a:solidFill>
                <a:latin typeface="Noto Serif HK Semi Bold" pitchFamily="34" charset="0"/>
                <a:ea typeface="Noto Serif HK Semi Bold" pitchFamily="34" charset="-122"/>
                <a:cs typeface="Noto Serif HK Semi Bold" pitchFamily="34" charset="-120"/>
              </a:rPr>
              <a:t>Ensure proper ventilation.</a:t>
            </a:r>
            <a:endParaRPr lang="en-US" sz="2200" dirty="0"/>
          </a:p>
        </p:txBody>
      </p:sp>
      <p:pic>
        <p:nvPicPr>
          <p:cNvPr id="8" name="Image 2" descr="preencoded.png"/>
          <p:cNvPicPr>
            <a:picLocks noChangeAspect="1"/>
          </p:cNvPicPr>
          <p:nvPr/>
        </p:nvPicPr>
        <p:blipFill>
          <a:blip r:embed="rId4">
            <a:extLst>
              <a:ext uri="{96DAC541-7B7A-43D3-8B79-37D633B846F1}">
                <asvg:svgBlip xmlns="" xmlns:asvg="http://schemas.microsoft.com/office/drawing/2016/SVG/main" r:embed=""/>
              </a:ext>
            </a:extLst>
          </a:blip>
          <a:stretch>
            <a:fillRect/>
          </a:stretch>
        </p:blipFill>
        <p:spPr>
          <a:xfrm>
            <a:off x="10178058" y="2959775"/>
            <a:ext cx="239316" cy="239316"/>
          </a:xfrm>
          <a:prstGeom prst="rect">
            <a:avLst/>
          </a:prstGeom>
        </p:spPr>
      </p:pic>
      <p:sp>
        <p:nvSpPr>
          <p:cNvPr id="9" name="Shape 4"/>
          <p:cNvSpPr/>
          <p:nvPr/>
        </p:nvSpPr>
        <p:spPr>
          <a:xfrm>
            <a:off x="10178058" y="3306247"/>
            <a:ext cx="3614618" cy="30480"/>
          </a:xfrm>
          <a:prstGeom prst="rect">
            <a:avLst/>
          </a:prstGeom>
          <a:solidFill>
            <a:srgbClr val="E851B2"/>
          </a:solidFill>
          <a:ln/>
        </p:spPr>
      </p:sp>
      <p:sp>
        <p:nvSpPr>
          <p:cNvPr id="10" name="Text 5"/>
          <p:cNvSpPr/>
          <p:nvPr/>
        </p:nvSpPr>
        <p:spPr>
          <a:xfrm>
            <a:off x="10178058" y="3486864"/>
            <a:ext cx="3614618" cy="703898"/>
          </a:xfrm>
          <a:prstGeom prst="rect">
            <a:avLst/>
          </a:prstGeom>
          <a:noFill/>
          <a:ln/>
        </p:spPr>
        <p:txBody>
          <a:bodyPr wrap="square" lIns="0" tIns="0" rIns="0" bIns="0" rtlCol="0" anchor="t"/>
          <a:lstStyle/>
          <a:p>
            <a:pPr marL="0" indent="0" algn="l">
              <a:lnSpc>
                <a:spcPts val="2750"/>
              </a:lnSpc>
              <a:buNone/>
            </a:pPr>
            <a:r>
              <a:rPr lang="en-US" sz="2200" dirty="0">
                <a:solidFill>
                  <a:srgbClr val="432338"/>
                </a:solidFill>
                <a:latin typeface="Noto Serif HK Semi Bold" pitchFamily="34" charset="0"/>
                <a:ea typeface="Noto Serif HK Semi Bold" pitchFamily="34" charset="-122"/>
                <a:cs typeface="Noto Serif HK Semi Bold" pitchFamily="34" charset="-120"/>
              </a:rPr>
              <a:t>Use air filtration systems where possible.</a:t>
            </a:r>
            <a:endParaRPr lang="en-US" sz="2200" dirty="0"/>
          </a:p>
        </p:txBody>
      </p:sp>
      <p:pic>
        <p:nvPicPr>
          <p:cNvPr id="11" name="Image 3" descr="preencoded.png"/>
          <p:cNvPicPr>
            <a:picLocks noChangeAspect="1"/>
          </p:cNvPicPr>
          <p:nvPr/>
        </p:nvPicPr>
        <p:blipFill>
          <a:blip r:embed="rId4">
            <a:extLst>
              <a:ext uri="{96DAC541-7B7A-43D3-8B79-37D633B846F1}">
                <asvg:svgBlip xmlns="" xmlns:asvg="http://schemas.microsoft.com/office/drawing/2016/SVG/main" r:embed=""/>
              </a:ext>
            </a:extLst>
          </a:blip>
          <a:stretch>
            <a:fillRect/>
          </a:stretch>
        </p:blipFill>
        <p:spPr>
          <a:xfrm>
            <a:off x="6324124" y="4639389"/>
            <a:ext cx="239316" cy="239316"/>
          </a:xfrm>
          <a:prstGeom prst="rect">
            <a:avLst/>
          </a:prstGeom>
        </p:spPr>
      </p:pic>
      <p:sp>
        <p:nvSpPr>
          <p:cNvPr id="12" name="Shape 6"/>
          <p:cNvSpPr/>
          <p:nvPr/>
        </p:nvSpPr>
        <p:spPr>
          <a:xfrm>
            <a:off x="6324124" y="4985861"/>
            <a:ext cx="7468553" cy="30480"/>
          </a:xfrm>
          <a:prstGeom prst="rect">
            <a:avLst/>
          </a:prstGeom>
          <a:solidFill>
            <a:srgbClr val="E851B2"/>
          </a:solidFill>
          <a:ln/>
        </p:spPr>
      </p:sp>
      <p:sp>
        <p:nvSpPr>
          <p:cNvPr id="13" name="Text 7"/>
          <p:cNvSpPr/>
          <p:nvPr/>
        </p:nvSpPr>
        <p:spPr>
          <a:xfrm>
            <a:off x="6324124" y="5166479"/>
            <a:ext cx="4189095" cy="351949"/>
          </a:xfrm>
          <a:prstGeom prst="rect">
            <a:avLst/>
          </a:prstGeom>
          <a:noFill/>
          <a:ln/>
        </p:spPr>
        <p:txBody>
          <a:bodyPr wrap="none" lIns="0" tIns="0" rIns="0" bIns="0" rtlCol="0" anchor="t"/>
          <a:lstStyle/>
          <a:p>
            <a:pPr marL="0" indent="0" algn="l">
              <a:lnSpc>
                <a:spcPts val="2750"/>
              </a:lnSpc>
              <a:buNone/>
            </a:pPr>
            <a:r>
              <a:rPr lang="en-US" sz="2200" dirty="0">
                <a:solidFill>
                  <a:srgbClr val="432338"/>
                </a:solidFill>
                <a:latin typeface="Noto Serif HK Semi Bold" pitchFamily="34" charset="0"/>
                <a:ea typeface="Noto Serif HK Semi Bold" pitchFamily="34" charset="-122"/>
                <a:cs typeface="Noto Serif HK Semi Bold" pitchFamily="34" charset="-120"/>
              </a:rPr>
              <a:t>Regularly clean storage areas.</a:t>
            </a:r>
            <a:endParaRPr lang="en-US" sz="2200" dirty="0"/>
          </a:p>
        </p:txBody>
      </p:sp>
      <p:sp>
        <p:nvSpPr>
          <p:cNvPr id="14" name="Text 8"/>
          <p:cNvSpPr/>
          <p:nvPr/>
        </p:nvSpPr>
        <p:spPr>
          <a:xfrm>
            <a:off x="6324124" y="5967055"/>
            <a:ext cx="7468553" cy="766048"/>
          </a:xfrm>
          <a:prstGeom prst="rect">
            <a:avLst/>
          </a:prstGeom>
          <a:noFill/>
          <a:ln/>
        </p:spPr>
        <p:txBody>
          <a:bodyPr wrap="squar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Environmental monitoring tools such as thermometers and hygrometers should be used to maintain stable conditions.</a:t>
            </a:r>
            <a:endParaRPr lang="en-US" sz="1850" dirty="0"/>
          </a:p>
        </p:txBody>
      </p:sp>
      <p:pic>
        <p:nvPicPr>
          <p:cNvPr id="15" name="Picture 14"/>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12487276" y="7165658"/>
            <a:ext cx="2143125" cy="98626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676037"/>
            <a:ext cx="5632490" cy="704017"/>
          </a:xfrm>
          <a:prstGeom prst="rect">
            <a:avLst/>
          </a:prstGeom>
          <a:noFill/>
          <a:ln/>
        </p:spPr>
        <p:txBody>
          <a:bodyPr wrap="none" lIns="0" tIns="0" rIns="0" bIns="0" rtlCol="0" anchor="t"/>
          <a:lstStyle/>
          <a:p>
            <a:pPr marL="0" indent="0" algn="l">
              <a:lnSpc>
                <a:spcPts val="5500"/>
              </a:lnSpc>
              <a:buNone/>
            </a:pPr>
            <a:r>
              <a:rPr lang="en-US" sz="4400" dirty="0">
                <a:solidFill>
                  <a:srgbClr val="371A2D"/>
                </a:solidFill>
                <a:latin typeface="Noto Serif HK Semi Bold" pitchFamily="34" charset="0"/>
                <a:ea typeface="Noto Serif HK Semi Bold" pitchFamily="34" charset="-122"/>
                <a:cs typeface="Noto Serif HK Semi Bold" pitchFamily="34" charset="-120"/>
              </a:rPr>
              <a:t>Key Takeaways</a:t>
            </a:r>
            <a:endParaRPr lang="en-US" sz="4400" dirty="0"/>
          </a:p>
        </p:txBody>
      </p:sp>
      <p:sp>
        <p:nvSpPr>
          <p:cNvPr id="3" name="Shape 1"/>
          <p:cNvSpPr/>
          <p:nvPr/>
        </p:nvSpPr>
        <p:spPr>
          <a:xfrm>
            <a:off x="837724" y="1858804"/>
            <a:ext cx="4158734" cy="2919174"/>
          </a:xfrm>
          <a:prstGeom prst="roundRect">
            <a:avLst>
              <a:gd name="adj" fmla="val 5012"/>
            </a:avLst>
          </a:prstGeom>
          <a:solidFill>
            <a:srgbClr val="FFFFFF">
              <a:alpha val="95000"/>
            </a:srgbClr>
          </a:solidFill>
          <a:ln w="30480">
            <a:solidFill>
              <a:srgbClr val="DFB8D1"/>
            </a:solidFill>
            <a:prstDash val="solid"/>
          </a:ln>
        </p:spPr>
      </p:sp>
      <p:sp>
        <p:nvSpPr>
          <p:cNvPr id="4" name="Shape 2"/>
          <p:cNvSpPr/>
          <p:nvPr/>
        </p:nvSpPr>
        <p:spPr>
          <a:xfrm>
            <a:off x="807244" y="1858804"/>
            <a:ext cx="121920" cy="2919174"/>
          </a:xfrm>
          <a:prstGeom prst="roundRect">
            <a:avLst>
              <a:gd name="adj" fmla="val 82464"/>
            </a:avLst>
          </a:prstGeom>
          <a:solidFill>
            <a:srgbClr val="E851B2"/>
          </a:solidFill>
          <a:ln/>
        </p:spPr>
      </p:sp>
      <p:sp>
        <p:nvSpPr>
          <p:cNvPr id="5" name="Text 3"/>
          <p:cNvSpPr/>
          <p:nvPr/>
        </p:nvSpPr>
        <p:spPr>
          <a:xfrm>
            <a:off x="1198959" y="2128599"/>
            <a:ext cx="3527703" cy="703898"/>
          </a:xfrm>
          <a:prstGeom prst="rect">
            <a:avLst/>
          </a:prstGeom>
          <a:noFill/>
          <a:ln/>
        </p:spPr>
        <p:txBody>
          <a:bodyPr wrap="square" lIns="0" tIns="0" rIns="0" bIns="0" rtlCol="0" anchor="t"/>
          <a:lstStyle/>
          <a:p>
            <a:pPr marL="0" indent="0" algn="l">
              <a:lnSpc>
                <a:spcPts val="2750"/>
              </a:lnSpc>
              <a:buNone/>
            </a:pPr>
            <a:r>
              <a:rPr lang="en-US" sz="2200" dirty="0">
                <a:solidFill>
                  <a:srgbClr val="432338"/>
                </a:solidFill>
                <a:latin typeface="Noto Serif HK Semi Bold" pitchFamily="34" charset="0"/>
                <a:ea typeface="Noto Serif HK Semi Bold" pitchFamily="34" charset="-122"/>
                <a:cs typeface="Noto Serif HK Semi Bold" pitchFamily="34" charset="-120"/>
              </a:rPr>
              <a:t>Audiovisual materials are highly vulnerable</a:t>
            </a:r>
            <a:endParaRPr lang="en-US" sz="2200" dirty="0"/>
          </a:p>
        </p:txBody>
      </p:sp>
      <p:sp>
        <p:nvSpPr>
          <p:cNvPr id="6" name="Text 4"/>
          <p:cNvSpPr/>
          <p:nvPr/>
        </p:nvSpPr>
        <p:spPr>
          <a:xfrm>
            <a:off x="1198959" y="2976086"/>
            <a:ext cx="3527703" cy="1532096"/>
          </a:xfrm>
          <a:prstGeom prst="rect">
            <a:avLst/>
          </a:prstGeom>
          <a:noFill/>
          <a:ln/>
        </p:spPr>
        <p:txBody>
          <a:bodyPr wrap="squar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Unlike printed books, audiovisual materials depend on fragile physical carriers and rapidly changing technologies.</a:t>
            </a:r>
            <a:endParaRPr lang="en-US" sz="1850" dirty="0"/>
          </a:p>
        </p:txBody>
      </p:sp>
      <p:sp>
        <p:nvSpPr>
          <p:cNvPr id="7" name="Shape 5"/>
          <p:cNvSpPr/>
          <p:nvPr/>
        </p:nvSpPr>
        <p:spPr>
          <a:xfrm>
            <a:off x="5235773" y="1858804"/>
            <a:ext cx="4158734" cy="2919174"/>
          </a:xfrm>
          <a:prstGeom prst="roundRect">
            <a:avLst>
              <a:gd name="adj" fmla="val 5012"/>
            </a:avLst>
          </a:prstGeom>
          <a:solidFill>
            <a:srgbClr val="FFFFFF">
              <a:alpha val="95000"/>
            </a:srgbClr>
          </a:solidFill>
          <a:ln w="30480">
            <a:solidFill>
              <a:srgbClr val="DFB8D1"/>
            </a:solidFill>
            <a:prstDash val="solid"/>
          </a:ln>
        </p:spPr>
      </p:sp>
      <p:sp>
        <p:nvSpPr>
          <p:cNvPr id="8" name="Shape 6"/>
          <p:cNvSpPr/>
          <p:nvPr/>
        </p:nvSpPr>
        <p:spPr>
          <a:xfrm>
            <a:off x="5205293" y="1858804"/>
            <a:ext cx="121920" cy="2919174"/>
          </a:xfrm>
          <a:prstGeom prst="roundRect">
            <a:avLst>
              <a:gd name="adj" fmla="val 82464"/>
            </a:avLst>
          </a:prstGeom>
          <a:solidFill>
            <a:srgbClr val="E851B2"/>
          </a:solidFill>
          <a:ln/>
        </p:spPr>
      </p:sp>
      <p:sp>
        <p:nvSpPr>
          <p:cNvPr id="9" name="Text 7"/>
          <p:cNvSpPr/>
          <p:nvPr/>
        </p:nvSpPr>
        <p:spPr>
          <a:xfrm>
            <a:off x="5597009" y="2128599"/>
            <a:ext cx="3068836" cy="351949"/>
          </a:xfrm>
          <a:prstGeom prst="rect">
            <a:avLst/>
          </a:prstGeom>
          <a:noFill/>
          <a:ln/>
        </p:spPr>
        <p:txBody>
          <a:bodyPr wrap="none" lIns="0" tIns="0" rIns="0" bIns="0" rtlCol="0" anchor="t"/>
          <a:lstStyle/>
          <a:p>
            <a:pPr marL="0" indent="0" algn="l">
              <a:lnSpc>
                <a:spcPts val="2750"/>
              </a:lnSpc>
              <a:buNone/>
            </a:pPr>
            <a:r>
              <a:rPr lang="en-US" sz="2200" dirty="0">
                <a:solidFill>
                  <a:srgbClr val="432338"/>
                </a:solidFill>
                <a:latin typeface="Noto Serif HK Semi Bold" pitchFamily="34" charset="0"/>
                <a:ea typeface="Noto Serif HK Semi Bold" pitchFamily="34" charset="-122"/>
                <a:cs typeface="Noto Serif HK Semi Bold" pitchFamily="34" charset="-120"/>
              </a:rPr>
              <a:t>Two major challenges</a:t>
            </a:r>
            <a:endParaRPr lang="en-US" sz="2200" dirty="0"/>
          </a:p>
        </p:txBody>
      </p:sp>
      <p:sp>
        <p:nvSpPr>
          <p:cNvPr id="10" name="Text 8"/>
          <p:cNvSpPr/>
          <p:nvPr/>
        </p:nvSpPr>
        <p:spPr>
          <a:xfrm>
            <a:off x="5597009" y="2624137"/>
            <a:ext cx="3527703" cy="1149072"/>
          </a:xfrm>
          <a:prstGeom prst="rect">
            <a:avLst/>
          </a:prstGeom>
          <a:noFill/>
          <a:ln/>
        </p:spPr>
        <p:txBody>
          <a:bodyPr wrap="squar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Physical degradation and technological obsolescence require different preservation strategies.</a:t>
            </a:r>
            <a:endParaRPr lang="en-US" sz="1850" dirty="0"/>
          </a:p>
        </p:txBody>
      </p:sp>
      <p:sp>
        <p:nvSpPr>
          <p:cNvPr id="11" name="Shape 9"/>
          <p:cNvSpPr/>
          <p:nvPr/>
        </p:nvSpPr>
        <p:spPr>
          <a:xfrm>
            <a:off x="9633823" y="1858804"/>
            <a:ext cx="4158853" cy="2919174"/>
          </a:xfrm>
          <a:prstGeom prst="roundRect">
            <a:avLst>
              <a:gd name="adj" fmla="val 5012"/>
            </a:avLst>
          </a:prstGeom>
          <a:solidFill>
            <a:srgbClr val="FFFFFF">
              <a:alpha val="95000"/>
            </a:srgbClr>
          </a:solidFill>
          <a:ln w="30480">
            <a:solidFill>
              <a:srgbClr val="DFB8D1"/>
            </a:solidFill>
            <a:prstDash val="solid"/>
          </a:ln>
        </p:spPr>
      </p:sp>
      <p:sp>
        <p:nvSpPr>
          <p:cNvPr id="12" name="Shape 10"/>
          <p:cNvSpPr/>
          <p:nvPr/>
        </p:nvSpPr>
        <p:spPr>
          <a:xfrm>
            <a:off x="9603343" y="1858804"/>
            <a:ext cx="121920" cy="2919174"/>
          </a:xfrm>
          <a:prstGeom prst="roundRect">
            <a:avLst>
              <a:gd name="adj" fmla="val 82464"/>
            </a:avLst>
          </a:prstGeom>
          <a:solidFill>
            <a:srgbClr val="E851B2"/>
          </a:solidFill>
          <a:ln/>
        </p:spPr>
      </p:sp>
      <p:sp>
        <p:nvSpPr>
          <p:cNvPr id="13" name="Text 11"/>
          <p:cNvSpPr/>
          <p:nvPr/>
        </p:nvSpPr>
        <p:spPr>
          <a:xfrm>
            <a:off x="9995059" y="2128599"/>
            <a:ext cx="3527822" cy="703898"/>
          </a:xfrm>
          <a:prstGeom prst="rect">
            <a:avLst/>
          </a:prstGeom>
          <a:noFill/>
          <a:ln/>
        </p:spPr>
        <p:txBody>
          <a:bodyPr wrap="square" lIns="0" tIns="0" rIns="0" bIns="0" rtlCol="0" anchor="t"/>
          <a:lstStyle/>
          <a:p>
            <a:pPr marL="0" indent="0" algn="l">
              <a:lnSpc>
                <a:spcPts val="2750"/>
              </a:lnSpc>
              <a:buNone/>
            </a:pPr>
            <a:r>
              <a:rPr lang="en-US" sz="2200" dirty="0">
                <a:solidFill>
                  <a:srgbClr val="432338"/>
                </a:solidFill>
                <a:latin typeface="Noto Serif HK Semi Bold" pitchFamily="34" charset="0"/>
                <a:ea typeface="Noto Serif HK Semi Bold" pitchFamily="34" charset="-122"/>
                <a:cs typeface="Noto Serif HK Semi Bold" pitchFamily="34" charset="-120"/>
              </a:rPr>
              <a:t>Proper handling is essential</a:t>
            </a:r>
            <a:endParaRPr lang="en-US" sz="2200" dirty="0"/>
          </a:p>
        </p:txBody>
      </p:sp>
      <p:sp>
        <p:nvSpPr>
          <p:cNvPr id="14" name="Text 12"/>
          <p:cNvSpPr/>
          <p:nvPr/>
        </p:nvSpPr>
        <p:spPr>
          <a:xfrm>
            <a:off x="9995059" y="2976086"/>
            <a:ext cx="3527822" cy="1532096"/>
          </a:xfrm>
          <a:prstGeom prst="rect">
            <a:avLst/>
          </a:prstGeom>
          <a:noFill/>
          <a:ln/>
        </p:spPr>
        <p:txBody>
          <a:bodyPr wrap="squar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Good handling practices reduce mechanical damage and contamination, extending material lifespan.</a:t>
            </a:r>
            <a:endParaRPr lang="en-US" sz="1850" dirty="0"/>
          </a:p>
        </p:txBody>
      </p:sp>
      <p:sp>
        <p:nvSpPr>
          <p:cNvPr id="15" name="Shape 13"/>
          <p:cNvSpPr/>
          <p:nvPr/>
        </p:nvSpPr>
        <p:spPr>
          <a:xfrm>
            <a:off x="837724" y="5017294"/>
            <a:ext cx="4158734" cy="2536150"/>
          </a:xfrm>
          <a:prstGeom prst="roundRect">
            <a:avLst>
              <a:gd name="adj" fmla="val 5769"/>
            </a:avLst>
          </a:prstGeom>
          <a:solidFill>
            <a:srgbClr val="FFFFFF">
              <a:alpha val="95000"/>
            </a:srgbClr>
          </a:solidFill>
          <a:ln w="30480">
            <a:solidFill>
              <a:srgbClr val="DFB8D1"/>
            </a:solidFill>
            <a:prstDash val="solid"/>
          </a:ln>
        </p:spPr>
      </p:sp>
      <p:sp>
        <p:nvSpPr>
          <p:cNvPr id="16" name="Shape 14"/>
          <p:cNvSpPr/>
          <p:nvPr/>
        </p:nvSpPr>
        <p:spPr>
          <a:xfrm>
            <a:off x="807244" y="5017294"/>
            <a:ext cx="121920" cy="2536150"/>
          </a:xfrm>
          <a:prstGeom prst="roundRect">
            <a:avLst>
              <a:gd name="adj" fmla="val 82464"/>
            </a:avLst>
          </a:prstGeom>
          <a:solidFill>
            <a:srgbClr val="E851B2"/>
          </a:solidFill>
          <a:ln/>
        </p:spPr>
      </p:sp>
      <p:sp>
        <p:nvSpPr>
          <p:cNvPr id="17" name="Text 15"/>
          <p:cNvSpPr/>
          <p:nvPr/>
        </p:nvSpPr>
        <p:spPr>
          <a:xfrm>
            <a:off x="1198959" y="5287089"/>
            <a:ext cx="3527703" cy="703898"/>
          </a:xfrm>
          <a:prstGeom prst="rect">
            <a:avLst/>
          </a:prstGeom>
          <a:noFill/>
          <a:ln/>
        </p:spPr>
        <p:txBody>
          <a:bodyPr wrap="square" lIns="0" tIns="0" rIns="0" bIns="0" rtlCol="0" anchor="t"/>
          <a:lstStyle/>
          <a:p>
            <a:pPr marL="0" indent="0" algn="l">
              <a:lnSpc>
                <a:spcPts val="2750"/>
              </a:lnSpc>
              <a:buNone/>
            </a:pPr>
            <a:r>
              <a:rPr lang="en-US" sz="2200" dirty="0">
                <a:solidFill>
                  <a:srgbClr val="432338"/>
                </a:solidFill>
                <a:latin typeface="Noto Serif HK Semi Bold" pitchFamily="34" charset="0"/>
                <a:ea typeface="Noto Serif HK Semi Bold" pitchFamily="34" charset="-122"/>
                <a:cs typeface="Noto Serif HK Semi Bold" pitchFamily="34" charset="-120"/>
              </a:rPr>
              <a:t>Environmental control matters</a:t>
            </a:r>
            <a:endParaRPr lang="en-US" sz="2200" dirty="0"/>
          </a:p>
        </p:txBody>
      </p:sp>
      <p:sp>
        <p:nvSpPr>
          <p:cNvPr id="18" name="Text 16"/>
          <p:cNvSpPr/>
          <p:nvPr/>
        </p:nvSpPr>
        <p:spPr>
          <a:xfrm>
            <a:off x="1198959" y="6134576"/>
            <a:ext cx="3527703" cy="1149072"/>
          </a:xfrm>
          <a:prstGeom prst="rect">
            <a:avLst/>
          </a:prstGeom>
          <a:noFill/>
          <a:ln/>
        </p:spPr>
        <p:txBody>
          <a:bodyPr wrap="squar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Temperature, humidity, light, and air quality must be carefully monitored and maintained.</a:t>
            </a:r>
            <a:endParaRPr lang="en-US" sz="1850" dirty="0"/>
          </a:p>
        </p:txBody>
      </p:sp>
      <p:sp>
        <p:nvSpPr>
          <p:cNvPr id="19" name="Shape 17"/>
          <p:cNvSpPr/>
          <p:nvPr/>
        </p:nvSpPr>
        <p:spPr>
          <a:xfrm>
            <a:off x="5235773" y="5017294"/>
            <a:ext cx="4158734" cy="2536150"/>
          </a:xfrm>
          <a:prstGeom prst="roundRect">
            <a:avLst>
              <a:gd name="adj" fmla="val 5769"/>
            </a:avLst>
          </a:prstGeom>
          <a:solidFill>
            <a:srgbClr val="FFFFFF">
              <a:alpha val="95000"/>
            </a:srgbClr>
          </a:solidFill>
          <a:ln w="30480">
            <a:solidFill>
              <a:srgbClr val="DFB8D1"/>
            </a:solidFill>
            <a:prstDash val="solid"/>
          </a:ln>
        </p:spPr>
      </p:sp>
      <p:sp>
        <p:nvSpPr>
          <p:cNvPr id="20" name="Shape 18"/>
          <p:cNvSpPr/>
          <p:nvPr/>
        </p:nvSpPr>
        <p:spPr>
          <a:xfrm>
            <a:off x="5205293" y="5017294"/>
            <a:ext cx="121920" cy="2536150"/>
          </a:xfrm>
          <a:prstGeom prst="roundRect">
            <a:avLst>
              <a:gd name="adj" fmla="val 82464"/>
            </a:avLst>
          </a:prstGeom>
          <a:solidFill>
            <a:srgbClr val="E851B2"/>
          </a:solidFill>
          <a:ln/>
        </p:spPr>
      </p:sp>
      <p:sp>
        <p:nvSpPr>
          <p:cNvPr id="21" name="Text 19"/>
          <p:cNvSpPr/>
          <p:nvPr/>
        </p:nvSpPr>
        <p:spPr>
          <a:xfrm>
            <a:off x="5597009" y="5287089"/>
            <a:ext cx="3527703" cy="703898"/>
          </a:xfrm>
          <a:prstGeom prst="rect">
            <a:avLst/>
          </a:prstGeom>
          <a:noFill/>
          <a:ln/>
        </p:spPr>
        <p:txBody>
          <a:bodyPr wrap="square" lIns="0" tIns="0" rIns="0" bIns="0" rtlCol="0" anchor="t"/>
          <a:lstStyle/>
          <a:p>
            <a:pPr marL="0" indent="0" algn="l">
              <a:lnSpc>
                <a:spcPts val="2750"/>
              </a:lnSpc>
              <a:buNone/>
            </a:pPr>
            <a:r>
              <a:rPr lang="en-US" sz="2200" dirty="0">
                <a:solidFill>
                  <a:srgbClr val="432338"/>
                </a:solidFill>
                <a:latin typeface="Noto Serif HK Semi Bold" pitchFamily="34" charset="0"/>
                <a:ea typeface="Noto Serif HK Semi Bold" pitchFamily="34" charset="-122"/>
                <a:cs typeface="Noto Serif HK Semi Bold" pitchFamily="34" charset="-120"/>
              </a:rPr>
              <a:t>Obsolescence is a critical threat</a:t>
            </a:r>
            <a:endParaRPr lang="en-US" sz="2200" dirty="0"/>
          </a:p>
        </p:txBody>
      </p:sp>
      <p:sp>
        <p:nvSpPr>
          <p:cNvPr id="22" name="Text 20"/>
          <p:cNvSpPr/>
          <p:nvPr/>
        </p:nvSpPr>
        <p:spPr>
          <a:xfrm>
            <a:off x="5597009" y="6134576"/>
            <a:ext cx="3527703" cy="1149072"/>
          </a:xfrm>
          <a:prstGeom prst="rect">
            <a:avLst/>
          </a:prstGeom>
          <a:noFill/>
          <a:ln/>
        </p:spPr>
        <p:txBody>
          <a:bodyPr wrap="squar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Without functioning playback equipment, even physically intact media becomes useless.</a:t>
            </a:r>
            <a:endParaRPr lang="en-US" sz="1850" dirty="0"/>
          </a:p>
        </p:txBody>
      </p:sp>
      <p:pic>
        <p:nvPicPr>
          <p:cNvPr id="23" name="Picture 2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487276" y="7165658"/>
            <a:ext cx="2143125" cy="98626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579301" y="983942"/>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Introduction</a:t>
            </a:r>
            <a:endParaRPr lang="en-US" sz="4450" dirty="0"/>
          </a:p>
        </p:txBody>
      </p:sp>
      <p:sp>
        <p:nvSpPr>
          <p:cNvPr id="3" name="Shape 1"/>
          <p:cNvSpPr/>
          <p:nvPr/>
        </p:nvSpPr>
        <p:spPr>
          <a:xfrm>
            <a:off x="793790" y="2585156"/>
            <a:ext cx="4196358" cy="3973688"/>
          </a:xfrm>
          <a:prstGeom prst="roundRect">
            <a:avLst>
              <a:gd name="adj" fmla="val 7360"/>
            </a:avLst>
          </a:prstGeom>
          <a:solidFill>
            <a:srgbClr val="D1EFE4"/>
          </a:solidFill>
          <a:ln w="7620">
            <a:solidFill>
              <a:srgbClr val="B7D5CA"/>
            </a:solidFill>
            <a:prstDash val="solid"/>
          </a:ln>
        </p:spPr>
      </p:sp>
      <p:sp>
        <p:nvSpPr>
          <p:cNvPr id="4" name="Text 2"/>
          <p:cNvSpPr/>
          <p:nvPr/>
        </p:nvSpPr>
        <p:spPr>
          <a:xfrm>
            <a:off x="1028224" y="3543538"/>
            <a:ext cx="3264456"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Audiovisual Resources</a:t>
            </a:r>
            <a:endParaRPr lang="en-US" sz="2200" dirty="0"/>
          </a:p>
        </p:txBody>
      </p:sp>
      <p:sp>
        <p:nvSpPr>
          <p:cNvPr id="5" name="Text 3"/>
          <p:cNvSpPr/>
          <p:nvPr/>
        </p:nvSpPr>
        <p:spPr>
          <a:xfrm>
            <a:off x="1028224" y="4033957"/>
            <a:ext cx="3727490" cy="1814513"/>
          </a:xfrm>
          <a:prstGeom prst="rect">
            <a:avLst/>
          </a:prstGeom>
          <a:noFill/>
          <a:ln/>
        </p:spPr>
        <p:txBody>
          <a:bodyPr wrap="square" lIns="0" tIns="0" rIns="0" bIns="0" rtlCol="0" anchor="t"/>
          <a:lstStyle/>
          <a:p>
            <a:pPr marL="0" indent="0" algn="l">
              <a:lnSpc>
                <a:spcPts val="2850"/>
              </a:lnSpc>
              <a:buNone/>
            </a:pPr>
            <a:r>
              <a:rPr lang="en-US" sz="2400" dirty="0">
                <a:solidFill>
                  <a:srgbClr val="4B4A4A"/>
                </a:solidFill>
                <a:latin typeface="Geist" pitchFamily="34" charset="0"/>
                <a:ea typeface="Geist" pitchFamily="34" charset="-122"/>
                <a:cs typeface="Geist" pitchFamily="34" charset="-120"/>
              </a:rPr>
              <a:t>Audiovisual (AV) resources include materials such as films, sound recordings, videos, slides, CDs, DVDs, and digital streaming content</a:t>
            </a:r>
            <a:r>
              <a:rPr lang="en-US" sz="1750" dirty="0">
                <a:solidFill>
                  <a:srgbClr val="4B4A4A"/>
                </a:solidFill>
                <a:latin typeface="Geist" pitchFamily="34" charset="0"/>
                <a:ea typeface="Geist" pitchFamily="34" charset="-122"/>
                <a:cs typeface="Geist" pitchFamily="34" charset="-120"/>
              </a:rPr>
              <a:t>.</a:t>
            </a:r>
            <a:endParaRPr lang="en-US" sz="1750" dirty="0"/>
          </a:p>
        </p:txBody>
      </p:sp>
      <p:sp>
        <p:nvSpPr>
          <p:cNvPr id="6" name="Shape 4"/>
          <p:cNvSpPr/>
          <p:nvPr/>
        </p:nvSpPr>
        <p:spPr>
          <a:xfrm>
            <a:off x="5216962" y="2585156"/>
            <a:ext cx="4196358" cy="3973688"/>
          </a:xfrm>
          <a:prstGeom prst="roundRect">
            <a:avLst>
              <a:gd name="adj" fmla="val 7360"/>
            </a:avLst>
          </a:prstGeom>
          <a:solidFill>
            <a:srgbClr val="D1EFE4"/>
          </a:solidFill>
          <a:ln w="7620">
            <a:solidFill>
              <a:srgbClr val="B7D5CA"/>
            </a:solidFill>
            <a:prstDash val="solid"/>
          </a:ln>
        </p:spPr>
      </p:sp>
      <p:sp>
        <p:nvSpPr>
          <p:cNvPr id="7" name="Text 5"/>
          <p:cNvSpPr/>
          <p:nvPr/>
        </p:nvSpPr>
        <p:spPr>
          <a:xfrm>
            <a:off x="5451396" y="3543538"/>
            <a:ext cx="303466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Library Management</a:t>
            </a:r>
            <a:endParaRPr lang="en-US" sz="2200" dirty="0"/>
          </a:p>
        </p:txBody>
      </p:sp>
      <p:sp>
        <p:nvSpPr>
          <p:cNvPr id="8" name="Text 6"/>
          <p:cNvSpPr/>
          <p:nvPr/>
        </p:nvSpPr>
        <p:spPr>
          <a:xfrm>
            <a:off x="5451396" y="4033957"/>
            <a:ext cx="3727490" cy="1814513"/>
          </a:xfrm>
          <a:prstGeom prst="rect">
            <a:avLst/>
          </a:prstGeom>
          <a:noFill/>
          <a:ln/>
        </p:spPr>
        <p:txBody>
          <a:bodyPr wrap="square" lIns="0" tIns="0" rIns="0" bIns="0" rtlCol="0" anchor="t"/>
          <a:lstStyle/>
          <a:p>
            <a:pPr marL="0" indent="0" algn="l">
              <a:lnSpc>
                <a:spcPts val="2850"/>
              </a:lnSpc>
              <a:buNone/>
            </a:pPr>
            <a:r>
              <a:rPr lang="en-US" sz="2400" dirty="0">
                <a:solidFill>
                  <a:srgbClr val="4B4A4A"/>
                </a:solidFill>
                <a:latin typeface="Geist" pitchFamily="34" charset="0"/>
                <a:ea typeface="Geist" pitchFamily="34" charset="-122"/>
                <a:cs typeface="Geist" pitchFamily="34" charset="-120"/>
              </a:rPr>
              <a:t>Libraries must manage these resources effectively to ensure accessibility, preservation, and integration into the broader information system</a:t>
            </a:r>
            <a:r>
              <a:rPr lang="en-US" sz="1750" dirty="0">
                <a:solidFill>
                  <a:srgbClr val="4B4A4A"/>
                </a:solidFill>
                <a:latin typeface="Geist" pitchFamily="34" charset="0"/>
                <a:ea typeface="Geist" pitchFamily="34" charset="-122"/>
                <a:cs typeface="Geist" pitchFamily="34" charset="-120"/>
              </a:rPr>
              <a:t>.</a:t>
            </a:r>
            <a:endParaRPr lang="en-US" sz="1750" dirty="0"/>
          </a:p>
        </p:txBody>
      </p:sp>
      <p:sp>
        <p:nvSpPr>
          <p:cNvPr id="9" name="Shape 7"/>
          <p:cNvSpPr/>
          <p:nvPr/>
        </p:nvSpPr>
        <p:spPr>
          <a:xfrm>
            <a:off x="9640133" y="2585156"/>
            <a:ext cx="4196358" cy="3973688"/>
          </a:xfrm>
          <a:prstGeom prst="roundRect">
            <a:avLst>
              <a:gd name="adj" fmla="val 7360"/>
            </a:avLst>
          </a:prstGeom>
          <a:solidFill>
            <a:srgbClr val="D1EFE4"/>
          </a:solidFill>
          <a:ln w="7620">
            <a:solidFill>
              <a:srgbClr val="B7D5CA"/>
            </a:solidFill>
            <a:prstDash val="solid"/>
          </a:ln>
        </p:spPr>
      </p:sp>
      <p:sp>
        <p:nvSpPr>
          <p:cNvPr id="10" name="Text 8"/>
          <p:cNvSpPr/>
          <p:nvPr/>
        </p:nvSpPr>
        <p:spPr>
          <a:xfrm>
            <a:off x="9874568" y="354353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User Experience</a:t>
            </a:r>
            <a:endParaRPr lang="en-US" sz="2200" dirty="0"/>
          </a:p>
        </p:txBody>
      </p:sp>
      <p:sp>
        <p:nvSpPr>
          <p:cNvPr id="11" name="Text 9"/>
          <p:cNvSpPr/>
          <p:nvPr/>
        </p:nvSpPr>
        <p:spPr>
          <a:xfrm>
            <a:off x="9874568" y="4033957"/>
            <a:ext cx="3727490" cy="1088708"/>
          </a:xfrm>
          <a:prstGeom prst="rect">
            <a:avLst/>
          </a:prstGeom>
          <a:noFill/>
          <a:ln/>
        </p:spPr>
        <p:txBody>
          <a:bodyPr wrap="square" lIns="0" tIns="0" rIns="0" bIns="0" rtlCol="0" anchor="t"/>
          <a:lstStyle/>
          <a:p>
            <a:pPr marL="0" indent="0" algn="l">
              <a:lnSpc>
                <a:spcPts val="2850"/>
              </a:lnSpc>
              <a:buNone/>
            </a:pPr>
            <a:r>
              <a:rPr lang="en-US" sz="2400" dirty="0">
                <a:solidFill>
                  <a:srgbClr val="4B4A4A"/>
                </a:solidFill>
                <a:latin typeface="Geist" pitchFamily="34" charset="0"/>
                <a:ea typeface="Geist" pitchFamily="34" charset="-122"/>
                <a:cs typeface="Geist" pitchFamily="34" charset="-120"/>
              </a:rPr>
              <a:t>Proper organization enhances user experience and supports teaching, research, and cultural preservation</a:t>
            </a:r>
            <a:r>
              <a:rPr lang="en-US" sz="1750" dirty="0">
                <a:solidFill>
                  <a:srgbClr val="4B4A4A"/>
                </a:solidFill>
                <a:latin typeface="Geist" pitchFamily="34" charset="0"/>
                <a:ea typeface="Geist" pitchFamily="34" charset="-122"/>
                <a:cs typeface="Geist" pitchFamily="34" charset="-120"/>
              </a:rPr>
              <a:t>.</a:t>
            </a:r>
            <a:endParaRPr lang="en-US" sz="1750" dirty="0"/>
          </a:p>
        </p:txBody>
      </p:sp>
      <p:pic>
        <p:nvPicPr>
          <p:cNvPr id="12" name="Picture 11"/>
          <p:cNvPicPr>
            <a:picLocks noChangeAspect="1"/>
          </p:cNvPicPr>
          <p:nvPr/>
        </p:nvPicPr>
        <p:blipFill>
          <a:blip r:embed="rId3"/>
          <a:stretch>
            <a:fillRect/>
          </a:stretch>
        </p:blipFill>
        <p:spPr>
          <a:xfrm>
            <a:off x="12530495" y="6872979"/>
            <a:ext cx="2143125" cy="128849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917496"/>
            <a:ext cx="7615160" cy="2816066"/>
          </a:xfrm>
          <a:prstGeom prst="rect">
            <a:avLst/>
          </a:prstGeom>
          <a:noFill/>
          <a:ln/>
        </p:spPr>
        <p:txBody>
          <a:bodyPr wrap="square" lIns="0" tIns="0" rIns="0" bIns="0" rtlCol="0" anchor="t"/>
          <a:lstStyle/>
          <a:p>
            <a:pPr marL="0" indent="0" algn="l">
              <a:lnSpc>
                <a:spcPts val="5500"/>
              </a:lnSpc>
              <a:buNone/>
            </a:pPr>
            <a:r>
              <a:rPr lang="en-US" sz="4400" dirty="0" smtClean="0">
                <a:solidFill>
                  <a:srgbClr val="371A2D"/>
                </a:solidFill>
                <a:latin typeface="Noto Serif HK Semi Bold" pitchFamily="34" charset="0"/>
                <a:ea typeface="Noto Serif HK Semi Bold" pitchFamily="34" charset="-122"/>
                <a:cs typeface="Noto Serif HK Semi Bold" pitchFamily="34" charset="-120"/>
              </a:rPr>
              <a:t>Topic: Digitization </a:t>
            </a:r>
            <a:r>
              <a:rPr lang="en-US" sz="4400" dirty="0">
                <a:solidFill>
                  <a:srgbClr val="371A2D"/>
                </a:solidFill>
                <a:latin typeface="Noto Serif HK Semi Bold" pitchFamily="34" charset="0"/>
                <a:ea typeface="Noto Serif HK Semi Bold" pitchFamily="34" charset="-122"/>
                <a:cs typeface="Noto Serif HK Semi Bold" pitchFamily="34" charset="-120"/>
              </a:rPr>
              <a:t>of Audiovisual Resources for Preservation and Accessibility</a:t>
            </a:r>
            <a:endParaRPr lang="en-US" sz="4400" dirty="0"/>
          </a:p>
        </p:txBody>
      </p:sp>
      <p:sp>
        <p:nvSpPr>
          <p:cNvPr id="4" name="Text 1"/>
          <p:cNvSpPr/>
          <p:nvPr/>
        </p:nvSpPr>
        <p:spPr>
          <a:xfrm>
            <a:off x="807244" y="3709511"/>
            <a:ext cx="7468553" cy="766048"/>
          </a:xfrm>
          <a:prstGeom prst="rect">
            <a:avLst/>
          </a:prstGeom>
          <a:noFill/>
          <a:ln/>
        </p:spPr>
        <p:txBody>
          <a:bodyPr wrap="squar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Digitization is one of the most effective strategies for preserving audiovisual materials and improving access.</a:t>
            </a:r>
            <a:endParaRPr lang="en-US" sz="1850" dirty="0"/>
          </a:p>
        </p:txBody>
      </p:sp>
      <p:sp>
        <p:nvSpPr>
          <p:cNvPr id="5" name="Shape 2"/>
          <p:cNvSpPr/>
          <p:nvPr/>
        </p:nvSpPr>
        <p:spPr>
          <a:xfrm>
            <a:off x="837724" y="5127784"/>
            <a:ext cx="7468553" cy="2184202"/>
          </a:xfrm>
          <a:prstGeom prst="roundRect">
            <a:avLst>
              <a:gd name="adj" fmla="val 6698"/>
            </a:avLst>
          </a:prstGeom>
          <a:solidFill>
            <a:srgbClr val="FFFFFF">
              <a:alpha val="95000"/>
            </a:srgbClr>
          </a:solidFill>
          <a:ln w="30480">
            <a:solidFill>
              <a:srgbClr val="DFB8D1"/>
            </a:solidFill>
            <a:prstDash val="solid"/>
          </a:ln>
        </p:spPr>
      </p:sp>
      <p:sp>
        <p:nvSpPr>
          <p:cNvPr id="6" name="Shape 3"/>
          <p:cNvSpPr/>
          <p:nvPr/>
        </p:nvSpPr>
        <p:spPr>
          <a:xfrm>
            <a:off x="807244" y="5127784"/>
            <a:ext cx="121920" cy="2184202"/>
          </a:xfrm>
          <a:prstGeom prst="roundRect">
            <a:avLst>
              <a:gd name="adj" fmla="val 82464"/>
            </a:avLst>
          </a:prstGeom>
          <a:solidFill>
            <a:srgbClr val="E851B2"/>
          </a:solidFill>
          <a:ln/>
        </p:spPr>
      </p:sp>
      <p:sp>
        <p:nvSpPr>
          <p:cNvPr id="7" name="Text 4"/>
          <p:cNvSpPr/>
          <p:nvPr/>
        </p:nvSpPr>
        <p:spPr>
          <a:xfrm>
            <a:off x="1198959" y="5397579"/>
            <a:ext cx="2908697" cy="351949"/>
          </a:xfrm>
          <a:prstGeom prst="rect">
            <a:avLst/>
          </a:prstGeom>
          <a:noFill/>
          <a:ln/>
        </p:spPr>
        <p:txBody>
          <a:bodyPr wrap="none" lIns="0" tIns="0" rIns="0" bIns="0" rtlCol="0" anchor="t"/>
          <a:lstStyle/>
          <a:p>
            <a:pPr marL="0" indent="0" algn="l">
              <a:lnSpc>
                <a:spcPts val="2750"/>
              </a:lnSpc>
              <a:buNone/>
            </a:pPr>
            <a:r>
              <a:rPr lang="en-US" sz="2200" dirty="0">
                <a:solidFill>
                  <a:srgbClr val="432338"/>
                </a:solidFill>
                <a:latin typeface="Noto Serif HK Semi Bold" pitchFamily="34" charset="0"/>
                <a:ea typeface="Noto Serif HK Semi Bold" pitchFamily="34" charset="-122"/>
                <a:cs typeface="Noto Serif HK Semi Bold" pitchFamily="34" charset="-120"/>
              </a:rPr>
              <a:t>What is Digitization?</a:t>
            </a:r>
            <a:endParaRPr lang="en-US" sz="2200" dirty="0"/>
          </a:p>
        </p:txBody>
      </p:sp>
      <p:sp>
        <p:nvSpPr>
          <p:cNvPr id="8" name="Text 5"/>
          <p:cNvSpPr/>
          <p:nvPr/>
        </p:nvSpPr>
        <p:spPr>
          <a:xfrm>
            <a:off x="1198959" y="5893118"/>
            <a:ext cx="6837521" cy="1149072"/>
          </a:xfrm>
          <a:prstGeom prst="rect">
            <a:avLst/>
          </a:prstGeom>
          <a:noFill/>
          <a:ln/>
        </p:spPr>
        <p:txBody>
          <a:bodyPr wrap="squar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Digitization is the process of converting analog audiovisual materials (e.g., tapes, film, vinyl records) into digital formats that can be stored, accessed, and shared electronically.</a:t>
            </a:r>
            <a:endParaRPr lang="en-US" sz="185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12694" y="671393"/>
            <a:ext cx="7491413" cy="1388745"/>
          </a:xfrm>
          <a:prstGeom prst="rect">
            <a:avLst/>
          </a:prstGeom>
          <a:noFill/>
          <a:ln/>
        </p:spPr>
        <p:txBody>
          <a:bodyPr wrap="square" lIns="0" tIns="0" rIns="0" bIns="0" rtlCol="0" anchor="t"/>
          <a:lstStyle/>
          <a:p>
            <a:pPr marL="0" indent="0" algn="l">
              <a:lnSpc>
                <a:spcPts val="5450"/>
              </a:lnSpc>
              <a:buNone/>
            </a:pPr>
            <a:r>
              <a:rPr lang="en-US" sz="4350" dirty="0">
                <a:solidFill>
                  <a:srgbClr val="371A2D"/>
                </a:solidFill>
                <a:latin typeface="Noto Serif HK Semi Bold" pitchFamily="34" charset="0"/>
                <a:ea typeface="Noto Serif HK Semi Bold" pitchFamily="34" charset="-122"/>
                <a:cs typeface="Noto Serif HK Semi Bold" pitchFamily="34" charset="-120"/>
              </a:rPr>
              <a:t>4.2 Importance of Digitization</a:t>
            </a:r>
            <a:endParaRPr lang="en-US" sz="4350" dirty="0"/>
          </a:p>
        </p:txBody>
      </p:sp>
      <p:pic>
        <p:nvPicPr>
          <p:cNvPr id="4" name="Image 1" descr="preencoded.png"/>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6312694" y="2409349"/>
            <a:ext cx="590193" cy="590193"/>
          </a:xfrm>
          <a:prstGeom prst="rect">
            <a:avLst/>
          </a:prstGeom>
        </p:spPr>
      </p:pic>
      <p:sp>
        <p:nvSpPr>
          <p:cNvPr id="5" name="Text 1"/>
          <p:cNvSpPr/>
          <p:nvPr/>
        </p:nvSpPr>
        <p:spPr>
          <a:xfrm>
            <a:off x="7193875" y="2409349"/>
            <a:ext cx="5115878" cy="347186"/>
          </a:xfrm>
          <a:prstGeom prst="rect">
            <a:avLst/>
          </a:prstGeom>
          <a:noFill/>
          <a:ln/>
        </p:spPr>
        <p:txBody>
          <a:bodyPr wrap="none" lIns="0" tIns="0" rIns="0" bIns="0" rtlCol="0" anchor="t"/>
          <a:lstStyle/>
          <a:p>
            <a:pPr marL="0" indent="0" algn="l">
              <a:lnSpc>
                <a:spcPts val="2700"/>
              </a:lnSpc>
              <a:buNone/>
            </a:pPr>
            <a:r>
              <a:rPr lang="en-US" sz="2150" dirty="0">
                <a:solidFill>
                  <a:srgbClr val="432338"/>
                </a:solidFill>
                <a:latin typeface="Noto Serif HK Semi Bold" pitchFamily="34" charset="0"/>
                <a:ea typeface="Noto Serif HK Semi Bold" pitchFamily="34" charset="-122"/>
                <a:cs typeface="Noto Serif HK Semi Bold" pitchFamily="34" charset="-120"/>
              </a:rPr>
              <a:t>Reduces handling of fragile originals</a:t>
            </a:r>
            <a:endParaRPr lang="en-US" sz="2150" dirty="0"/>
          </a:p>
        </p:txBody>
      </p:sp>
      <p:sp>
        <p:nvSpPr>
          <p:cNvPr id="6" name="Text 2"/>
          <p:cNvSpPr/>
          <p:nvPr/>
        </p:nvSpPr>
        <p:spPr>
          <a:xfrm>
            <a:off x="7193875" y="2896195"/>
            <a:ext cx="6610231" cy="375166"/>
          </a:xfrm>
          <a:prstGeom prst="rect">
            <a:avLst/>
          </a:prstGeom>
          <a:noFill/>
          <a:ln/>
        </p:spPr>
        <p:txBody>
          <a:bodyPr wrap="none" lIns="0" tIns="0" rIns="0" bIns="0" rtlCol="0" anchor="t"/>
          <a:lstStyle/>
          <a:p>
            <a:pPr marL="0" indent="0" algn="l">
              <a:lnSpc>
                <a:spcPts val="2950"/>
              </a:lnSpc>
              <a:buNone/>
            </a:pPr>
            <a:r>
              <a:rPr lang="en-US" sz="1850" dirty="0">
                <a:solidFill>
                  <a:srgbClr val="432338"/>
                </a:solidFill>
                <a:latin typeface="Source Sans 3" pitchFamily="34" charset="0"/>
                <a:ea typeface="Source Sans 3" pitchFamily="34" charset="-122"/>
                <a:cs typeface="Source Sans 3" pitchFamily="34" charset="-120"/>
              </a:rPr>
              <a:t>Prevents total loss due to degradation</a:t>
            </a:r>
            <a:endParaRPr lang="en-US" sz="1850" dirty="0"/>
          </a:p>
        </p:txBody>
      </p:sp>
      <p:pic>
        <p:nvPicPr>
          <p:cNvPr id="7" name="Image 2" descr="preencoded.png"/>
          <p:cNvPicPr>
            <a:picLocks noChangeAspect="1"/>
          </p:cNvPicPr>
          <p:nvPr/>
        </p:nvPicPr>
        <p:blipFill>
          <a:blip r:embed="rId4">
            <a:extLst>
              <a:ext uri="{96DAC541-7B7A-43D3-8B79-37D633B846F1}">
                <asvg:svgBlip xmlns="" xmlns:asvg="http://schemas.microsoft.com/office/drawing/2016/SVG/main" r:embed="rId6"/>
              </a:ext>
            </a:extLst>
          </a:blip>
          <a:stretch>
            <a:fillRect/>
          </a:stretch>
        </p:blipFill>
        <p:spPr>
          <a:xfrm>
            <a:off x="6312694" y="3737015"/>
            <a:ext cx="590193" cy="590193"/>
          </a:xfrm>
          <a:prstGeom prst="rect">
            <a:avLst/>
          </a:prstGeom>
        </p:spPr>
      </p:pic>
      <p:sp>
        <p:nvSpPr>
          <p:cNvPr id="8" name="Text 3"/>
          <p:cNvSpPr/>
          <p:nvPr/>
        </p:nvSpPr>
        <p:spPr>
          <a:xfrm>
            <a:off x="7193875" y="3737015"/>
            <a:ext cx="6013252" cy="347186"/>
          </a:xfrm>
          <a:prstGeom prst="rect">
            <a:avLst/>
          </a:prstGeom>
          <a:noFill/>
          <a:ln/>
        </p:spPr>
        <p:txBody>
          <a:bodyPr wrap="none" lIns="0" tIns="0" rIns="0" bIns="0" rtlCol="0" anchor="t"/>
          <a:lstStyle/>
          <a:p>
            <a:pPr marL="0" indent="0" algn="l">
              <a:lnSpc>
                <a:spcPts val="2700"/>
              </a:lnSpc>
              <a:buNone/>
            </a:pPr>
            <a:r>
              <a:rPr lang="en-US" sz="2150" dirty="0">
                <a:solidFill>
                  <a:srgbClr val="432338"/>
                </a:solidFill>
                <a:latin typeface="Noto Serif HK Semi Bold" pitchFamily="34" charset="0"/>
                <a:ea typeface="Noto Serif HK Semi Bold" pitchFamily="34" charset="-122"/>
                <a:cs typeface="Noto Serif HK Semi Bold" pitchFamily="34" charset="-120"/>
              </a:rPr>
              <a:t>Enhances accessibility via online platforms</a:t>
            </a:r>
            <a:endParaRPr lang="en-US" sz="2150" dirty="0"/>
          </a:p>
        </p:txBody>
      </p:sp>
      <p:sp>
        <p:nvSpPr>
          <p:cNvPr id="9" name="Text 4"/>
          <p:cNvSpPr/>
          <p:nvPr/>
        </p:nvSpPr>
        <p:spPr>
          <a:xfrm>
            <a:off x="7193875" y="4223861"/>
            <a:ext cx="6610231" cy="375166"/>
          </a:xfrm>
          <a:prstGeom prst="rect">
            <a:avLst/>
          </a:prstGeom>
          <a:noFill/>
          <a:ln/>
        </p:spPr>
        <p:txBody>
          <a:bodyPr wrap="none" lIns="0" tIns="0" rIns="0" bIns="0" rtlCol="0" anchor="t"/>
          <a:lstStyle/>
          <a:p>
            <a:pPr marL="0" indent="0" algn="l">
              <a:lnSpc>
                <a:spcPts val="2950"/>
              </a:lnSpc>
              <a:buNone/>
            </a:pPr>
            <a:r>
              <a:rPr lang="en-US" sz="1850" dirty="0">
                <a:solidFill>
                  <a:srgbClr val="432338"/>
                </a:solidFill>
                <a:latin typeface="Source Sans 3" pitchFamily="34" charset="0"/>
                <a:ea typeface="Source Sans 3" pitchFamily="34" charset="-122"/>
                <a:cs typeface="Source Sans 3" pitchFamily="34" charset="-120"/>
              </a:rPr>
              <a:t>Supports research and remote learning</a:t>
            </a:r>
            <a:endParaRPr lang="en-US" sz="1850" dirty="0"/>
          </a:p>
        </p:txBody>
      </p:sp>
      <p:pic>
        <p:nvPicPr>
          <p:cNvPr id="10" name="Image 3" descr="preencoded.png"/>
          <p:cNvPicPr>
            <a:picLocks noChangeAspect="1"/>
          </p:cNvPicPr>
          <p:nvPr/>
        </p:nvPicPr>
        <p:blipFill>
          <a:blip r:embed="rId4">
            <a:extLst>
              <a:ext uri="{96DAC541-7B7A-43D3-8B79-37D633B846F1}">
                <asvg:svgBlip xmlns="" xmlns:asvg="http://schemas.microsoft.com/office/drawing/2016/SVG/main" r:embed="rId7"/>
              </a:ext>
            </a:extLst>
          </a:blip>
          <a:stretch>
            <a:fillRect/>
          </a:stretch>
        </p:blipFill>
        <p:spPr>
          <a:xfrm>
            <a:off x="6312694" y="5064681"/>
            <a:ext cx="590193" cy="590193"/>
          </a:xfrm>
          <a:prstGeom prst="rect">
            <a:avLst/>
          </a:prstGeom>
        </p:spPr>
      </p:pic>
      <p:sp>
        <p:nvSpPr>
          <p:cNvPr id="11" name="Text 5"/>
          <p:cNvSpPr/>
          <p:nvPr/>
        </p:nvSpPr>
        <p:spPr>
          <a:xfrm>
            <a:off x="7193875" y="5064681"/>
            <a:ext cx="3568184" cy="347186"/>
          </a:xfrm>
          <a:prstGeom prst="rect">
            <a:avLst/>
          </a:prstGeom>
          <a:noFill/>
          <a:ln/>
        </p:spPr>
        <p:txBody>
          <a:bodyPr wrap="none" lIns="0" tIns="0" rIns="0" bIns="0" rtlCol="0" anchor="t"/>
          <a:lstStyle/>
          <a:p>
            <a:pPr marL="0" indent="0" algn="l">
              <a:lnSpc>
                <a:spcPts val="2700"/>
              </a:lnSpc>
              <a:buNone/>
            </a:pPr>
            <a:r>
              <a:rPr lang="en-US" sz="2150" dirty="0">
                <a:solidFill>
                  <a:srgbClr val="432338"/>
                </a:solidFill>
                <a:latin typeface="Noto Serif HK Semi Bold" pitchFamily="34" charset="0"/>
                <a:ea typeface="Noto Serif HK Semi Bold" pitchFamily="34" charset="-122"/>
                <a:cs typeface="Noto Serif HK Semi Bold" pitchFamily="34" charset="-120"/>
              </a:rPr>
              <a:t>Enables format migration</a:t>
            </a:r>
            <a:endParaRPr lang="en-US" sz="2150" dirty="0"/>
          </a:p>
        </p:txBody>
      </p:sp>
      <p:sp>
        <p:nvSpPr>
          <p:cNvPr id="12" name="Text 6"/>
          <p:cNvSpPr/>
          <p:nvPr/>
        </p:nvSpPr>
        <p:spPr>
          <a:xfrm>
            <a:off x="7193875" y="5551527"/>
            <a:ext cx="6610231" cy="375166"/>
          </a:xfrm>
          <a:prstGeom prst="rect">
            <a:avLst/>
          </a:prstGeom>
          <a:noFill/>
          <a:ln/>
        </p:spPr>
        <p:txBody>
          <a:bodyPr wrap="none" lIns="0" tIns="0" rIns="0" bIns="0" rtlCol="0" anchor="t"/>
          <a:lstStyle/>
          <a:p>
            <a:pPr marL="0" indent="0" algn="l">
              <a:lnSpc>
                <a:spcPts val="2950"/>
              </a:lnSpc>
              <a:buNone/>
            </a:pPr>
            <a:r>
              <a:rPr lang="en-US" sz="1850" dirty="0">
                <a:solidFill>
                  <a:srgbClr val="432338"/>
                </a:solidFill>
                <a:latin typeface="Source Sans 3" pitchFamily="34" charset="0"/>
                <a:ea typeface="Source Sans 3" pitchFamily="34" charset="-122"/>
                <a:cs typeface="Source Sans 3" pitchFamily="34" charset="-120"/>
              </a:rPr>
              <a:t>Ensures materials remain usable as technology evolves</a:t>
            </a:r>
            <a:endParaRPr lang="en-US" sz="1850" dirty="0"/>
          </a:p>
        </p:txBody>
      </p:sp>
      <p:sp>
        <p:nvSpPr>
          <p:cNvPr id="13" name="Shape 7"/>
          <p:cNvSpPr/>
          <p:nvPr/>
        </p:nvSpPr>
        <p:spPr>
          <a:xfrm>
            <a:off x="6312694" y="6188631"/>
            <a:ext cx="7491413" cy="1369576"/>
          </a:xfrm>
          <a:prstGeom prst="roundRect">
            <a:avLst>
              <a:gd name="adj" fmla="val 7240"/>
            </a:avLst>
          </a:prstGeom>
          <a:solidFill>
            <a:srgbClr val="F6BBE1"/>
          </a:solidFill>
          <a:ln/>
        </p:spPr>
      </p:sp>
      <p:pic>
        <p:nvPicPr>
          <p:cNvPr id="14" name="Image 4" descr="preencoded.png"/>
          <p:cNvPicPr>
            <a:picLocks noChangeAspect="1"/>
          </p:cNvPicPr>
          <p:nvPr/>
        </p:nvPicPr>
        <p:blipFill>
          <a:blip r:embed="rId8"/>
          <a:stretch>
            <a:fillRect/>
          </a:stretch>
        </p:blipFill>
        <p:spPr>
          <a:xfrm>
            <a:off x="6548795" y="6536055"/>
            <a:ext cx="295037" cy="236101"/>
          </a:xfrm>
          <a:prstGeom prst="rect">
            <a:avLst/>
          </a:prstGeom>
        </p:spPr>
      </p:pic>
      <p:sp>
        <p:nvSpPr>
          <p:cNvPr id="15" name="Text 8"/>
          <p:cNvSpPr/>
          <p:nvPr/>
        </p:nvSpPr>
        <p:spPr>
          <a:xfrm>
            <a:off x="7079933" y="6480334"/>
            <a:ext cx="6488073" cy="750332"/>
          </a:xfrm>
          <a:prstGeom prst="rect">
            <a:avLst/>
          </a:prstGeom>
          <a:noFill/>
          <a:ln/>
        </p:spPr>
        <p:txBody>
          <a:bodyPr wrap="square" lIns="0" tIns="0" rIns="0" bIns="0" rtlCol="0" anchor="t"/>
          <a:lstStyle/>
          <a:p>
            <a:pPr marL="0" indent="0" algn="l">
              <a:lnSpc>
                <a:spcPts val="2950"/>
              </a:lnSpc>
              <a:buNone/>
            </a:pPr>
            <a:r>
              <a:rPr lang="en-US" sz="1850" dirty="0">
                <a:solidFill>
                  <a:srgbClr val="000000"/>
                </a:solidFill>
                <a:latin typeface="Source Sans 3" pitchFamily="34" charset="0"/>
                <a:ea typeface="Source Sans 3" pitchFamily="34" charset="-122"/>
                <a:cs typeface="Source Sans 3" pitchFamily="34" charset="-120"/>
              </a:rPr>
              <a:t>Digitization is especially important in developing countries where older formats are rapidly disappearing.</a:t>
            </a:r>
            <a:endParaRPr lang="en-US" sz="1850" dirty="0"/>
          </a:p>
        </p:txBody>
      </p:sp>
      <p:pic>
        <p:nvPicPr>
          <p:cNvPr id="16" name="Picture 15"/>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2496443" y="7248004"/>
            <a:ext cx="2143125" cy="96469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2523768" y="987981"/>
            <a:ext cx="6151840" cy="433983"/>
          </a:xfrm>
          <a:prstGeom prst="rect">
            <a:avLst/>
          </a:prstGeom>
          <a:noFill/>
          <a:ln/>
        </p:spPr>
        <p:txBody>
          <a:bodyPr wrap="none" lIns="0" tIns="0" rIns="0" bIns="0" rtlCol="0" anchor="t"/>
          <a:lstStyle/>
          <a:p>
            <a:pPr marL="0" indent="0" algn="l">
              <a:lnSpc>
                <a:spcPts val="3400"/>
              </a:lnSpc>
              <a:buNone/>
            </a:pPr>
            <a:r>
              <a:rPr lang="en-US" sz="2700" dirty="0">
                <a:solidFill>
                  <a:srgbClr val="371A2D"/>
                </a:solidFill>
                <a:latin typeface="Noto Serif HK Semi Bold" pitchFamily="34" charset="0"/>
                <a:ea typeface="Noto Serif HK Semi Bold" pitchFamily="34" charset="-122"/>
                <a:cs typeface="Noto Serif HK Semi Bold" pitchFamily="34" charset="-120"/>
              </a:rPr>
              <a:t>4.3 Steps in the Digitization Process</a:t>
            </a:r>
            <a:endParaRPr lang="en-US" sz="2700" dirty="0"/>
          </a:p>
        </p:txBody>
      </p:sp>
      <p:sp>
        <p:nvSpPr>
          <p:cNvPr id="3" name="Shape 1"/>
          <p:cNvSpPr/>
          <p:nvPr/>
        </p:nvSpPr>
        <p:spPr>
          <a:xfrm>
            <a:off x="2523768" y="1603891"/>
            <a:ext cx="9582864" cy="1010245"/>
          </a:xfrm>
          <a:prstGeom prst="roundRect">
            <a:avLst>
              <a:gd name="adj" fmla="val 6135"/>
            </a:avLst>
          </a:prstGeom>
          <a:solidFill>
            <a:srgbClr val="FFFFFF">
              <a:alpha val="95000"/>
            </a:srgbClr>
          </a:solidFill>
          <a:ln w="15240">
            <a:solidFill>
              <a:srgbClr val="DFB8D1"/>
            </a:solidFill>
            <a:prstDash val="solid"/>
          </a:ln>
        </p:spPr>
      </p:sp>
      <p:sp>
        <p:nvSpPr>
          <p:cNvPr id="4" name="Shape 2"/>
          <p:cNvSpPr/>
          <p:nvPr/>
        </p:nvSpPr>
        <p:spPr>
          <a:xfrm>
            <a:off x="2539008" y="1619131"/>
            <a:ext cx="590193" cy="979765"/>
          </a:xfrm>
          <a:prstGeom prst="roundRect">
            <a:avLst>
              <a:gd name="adj" fmla="val 7402"/>
            </a:avLst>
          </a:prstGeom>
          <a:solidFill>
            <a:srgbClr val="F9D2EB"/>
          </a:solidFill>
          <a:ln/>
        </p:spPr>
      </p:sp>
      <p:sp>
        <p:nvSpPr>
          <p:cNvPr id="5" name="Text 3"/>
          <p:cNvSpPr/>
          <p:nvPr/>
        </p:nvSpPr>
        <p:spPr>
          <a:xfrm>
            <a:off x="2719626" y="1970723"/>
            <a:ext cx="221337" cy="276582"/>
          </a:xfrm>
          <a:prstGeom prst="rect">
            <a:avLst/>
          </a:prstGeom>
          <a:noFill/>
          <a:ln/>
        </p:spPr>
        <p:txBody>
          <a:bodyPr wrap="none" lIns="0" tIns="0" rIns="0" bIns="0" rtlCol="0" anchor="t"/>
          <a:lstStyle/>
          <a:p>
            <a:pPr marL="0" indent="0" algn="l">
              <a:lnSpc>
                <a:spcPts val="1700"/>
              </a:lnSpc>
              <a:buNone/>
            </a:pPr>
            <a:r>
              <a:rPr lang="en-US" sz="1700" dirty="0">
                <a:solidFill>
                  <a:srgbClr val="432338"/>
                </a:solidFill>
                <a:latin typeface="Noto Serif HK Semi Bold" pitchFamily="34" charset="0"/>
                <a:ea typeface="Noto Serif HK Semi Bold" pitchFamily="34" charset="-122"/>
                <a:cs typeface="Noto Serif HK Semi Bold" pitchFamily="34" charset="-120"/>
              </a:rPr>
              <a:t>1</a:t>
            </a:r>
            <a:endParaRPr lang="en-US" sz="1700" dirty="0"/>
          </a:p>
        </p:txBody>
      </p:sp>
      <p:sp>
        <p:nvSpPr>
          <p:cNvPr id="6" name="Text 4"/>
          <p:cNvSpPr/>
          <p:nvPr/>
        </p:nvSpPr>
        <p:spPr>
          <a:xfrm>
            <a:off x="3220164" y="1766649"/>
            <a:ext cx="2230398" cy="216932"/>
          </a:xfrm>
          <a:prstGeom prst="rect">
            <a:avLst/>
          </a:prstGeom>
          <a:noFill/>
          <a:ln/>
        </p:spPr>
        <p:txBody>
          <a:bodyPr wrap="none" lIns="0" tIns="0" rIns="0" bIns="0" rtlCol="0" anchor="t"/>
          <a:lstStyle/>
          <a:p>
            <a:pPr marL="0" indent="0" algn="l">
              <a:lnSpc>
                <a:spcPts val="1700"/>
              </a:lnSpc>
              <a:buNone/>
            </a:pPr>
            <a:r>
              <a:rPr lang="en-US" sz="1600" b="1" dirty="0">
                <a:solidFill>
                  <a:srgbClr val="432338"/>
                </a:solidFill>
                <a:latin typeface="Noto Serif HK Semi Bold" pitchFamily="34" charset="0"/>
                <a:ea typeface="Noto Serif HK Semi Bold" pitchFamily="34" charset="-122"/>
                <a:cs typeface="Noto Serif HK Semi Bold" pitchFamily="34" charset="-120"/>
              </a:rPr>
              <a:t>Selection and Assessment</a:t>
            </a:r>
            <a:endParaRPr lang="en-US" sz="1600" b="1" dirty="0"/>
          </a:p>
        </p:txBody>
      </p:sp>
      <p:sp>
        <p:nvSpPr>
          <p:cNvPr id="7" name="Text 5"/>
          <p:cNvSpPr/>
          <p:nvPr/>
        </p:nvSpPr>
        <p:spPr>
          <a:xfrm>
            <a:off x="3220164" y="2038112"/>
            <a:ext cx="8723709" cy="413266"/>
          </a:xfrm>
          <a:prstGeom prst="rect">
            <a:avLst/>
          </a:prstGeom>
          <a:noFill/>
          <a:ln/>
        </p:spPr>
        <p:txBody>
          <a:bodyPr wrap="square" lIns="0" tIns="0" rIns="0" bIns="0" rtlCol="0" anchor="t"/>
          <a:lstStyle/>
          <a:p>
            <a:pPr marL="342900" indent="-342900" algn="l">
              <a:lnSpc>
                <a:spcPts val="1500"/>
              </a:lnSpc>
              <a:buSzPct val="100000"/>
              <a:buChar char="•"/>
            </a:pPr>
            <a:r>
              <a:rPr lang="en-US" sz="1600" dirty="0">
                <a:solidFill>
                  <a:srgbClr val="432338"/>
                </a:solidFill>
                <a:latin typeface="Source Sans 3" pitchFamily="34" charset="0"/>
                <a:ea typeface="Source Sans 3" pitchFamily="34" charset="-122"/>
                <a:cs typeface="Source Sans 3" pitchFamily="34" charset="-120"/>
              </a:rPr>
              <a:t>Identify materials at risk.</a:t>
            </a:r>
            <a:endParaRPr lang="en-US" sz="1600" dirty="0"/>
          </a:p>
          <a:p>
            <a:pPr marL="342900" indent="-342900" algn="l">
              <a:lnSpc>
                <a:spcPts val="1500"/>
              </a:lnSpc>
              <a:buSzPct val="100000"/>
              <a:buChar char="•"/>
            </a:pPr>
            <a:r>
              <a:rPr lang="en-US" sz="1600" dirty="0">
                <a:solidFill>
                  <a:srgbClr val="432338"/>
                </a:solidFill>
                <a:latin typeface="Source Sans 3" pitchFamily="34" charset="0"/>
                <a:ea typeface="Source Sans 3" pitchFamily="34" charset="-122"/>
                <a:cs typeface="Source Sans 3" pitchFamily="34" charset="-120"/>
              </a:rPr>
              <a:t>Prioritize rare and deteriorating items.</a:t>
            </a:r>
            <a:endParaRPr lang="en-US" sz="1600" dirty="0"/>
          </a:p>
        </p:txBody>
      </p:sp>
      <p:sp>
        <p:nvSpPr>
          <p:cNvPr id="8" name="Shape 6"/>
          <p:cNvSpPr/>
          <p:nvPr/>
        </p:nvSpPr>
        <p:spPr>
          <a:xfrm>
            <a:off x="2523768" y="2705100"/>
            <a:ext cx="9582864" cy="1010245"/>
          </a:xfrm>
          <a:prstGeom prst="roundRect">
            <a:avLst>
              <a:gd name="adj" fmla="val 6135"/>
            </a:avLst>
          </a:prstGeom>
          <a:solidFill>
            <a:srgbClr val="FFFFFF">
              <a:alpha val="95000"/>
            </a:srgbClr>
          </a:solidFill>
          <a:ln w="15240">
            <a:solidFill>
              <a:srgbClr val="DFB8D1"/>
            </a:solidFill>
            <a:prstDash val="solid"/>
          </a:ln>
        </p:spPr>
      </p:sp>
      <p:sp>
        <p:nvSpPr>
          <p:cNvPr id="9" name="Shape 7"/>
          <p:cNvSpPr/>
          <p:nvPr/>
        </p:nvSpPr>
        <p:spPr>
          <a:xfrm>
            <a:off x="2539008" y="2720340"/>
            <a:ext cx="590193" cy="979765"/>
          </a:xfrm>
          <a:prstGeom prst="roundRect">
            <a:avLst>
              <a:gd name="adj" fmla="val 7402"/>
            </a:avLst>
          </a:prstGeom>
          <a:solidFill>
            <a:srgbClr val="F9D2EB"/>
          </a:solidFill>
          <a:ln/>
        </p:spPr>
      </p:sp>
      <p:sp>
        <p:nvSpPr>
          <p:cNvPr id="10" name="Text 8"/>
          <p:cNvSpPr/>
          <p:nvPr/>
        </p:nvSpPr>
        <p:spPr>
          <a:xfrm>
            <a:off x="2719626" y="3071932"/>
            <a:ext cx="221337" cy="276582"/>
          </a:xfrm>
          <a:prstGeom prst="rect">
            <a:avLst/>
          </a:prstGeom>
          <a:noFill/>
          <a:ln/>
        </p:spPr>
        <p:txBody>
          <a:bodyPr wrap="none" lIns="0" tIns="0" rIns="0" bIns="0" rtlCol="0" anchor="t"/>
          <a:lstStyle/>
          <a:p>
            <a:pPr marL="0" indent="0" algn="l">
              <a:lnSpc>
                <a:spcPts val="1700"/>
              </a:lnSpc>
              <a:buNone/>
            </a:pPr>
            <a:r>
              <a:rPr lang="en-US" sz="1700" dirty="0">
                <a:solidFill>
                  <a:srgbClr val="432338"/>
                </a:solidFill>
                <a:latin typeface="Noto Serif HK Semi Bold" pitchFamily="34" charset="0"/>
                <a:ea typeface="Noto Serif HK Semi Bold" pitchFamily="34" charset="-122"/>
                <a:cs typeface="Noto Serif HK Semi Bold" pitchFamily="34" charset="-120"/>
              </a:rPr>
              <a:t>2</a:t>
            </a:r>
            <a:endParaRPr lang="en-US" sz="1700" dirty="0"/>
          </a:p>
        </p:txBody>
      </p:sp>
      <p:sp>
        <p:nvSpPr>
          <p:cNvPr id="11" name="Text 9"/>
          <p:cNvSpPr/>
          <p:nvPr/>
        </p:nvSpPr>
        <p:spPr>
          <a:xfrm>
            <a:off x="3220164" y="2867858"/>
            <a:ext cx="1735931" cy="216932"/>
          </a:xfrm>
          <a:prstGeom prst="rect">
            <a:avLst/>
          </a:prstGeom>
          <a:noFill/>
          <a:ln/>
        </p:spPr>
        <p:txBody>
          <a:bodyPr wrap="none" lIns="0" tIns="0" rIns="0" bIns="0" rtlCol="0" anchor="t"/>
          <a:lstStyle/>
          <a:p>
            <a:pPr marL="0" indent="0" algn="l">
              <a:lnSpc>
                <a:spcPts val="1700"/>
              </a:lnSpc>
              <a:buNone/>
            </a:pPr>
            <a:r>
              <a:rPr lang="en-US" sz="1350" b="1" dirty="0">
                <a:solidFill>
                  <a:srgbClr val="432338"/>
                </a:solidFill>
                <a:latin typeface="Noto Serif HK Semi Bold" pitchFamily="34" charset="0"/>
                <a:ea typeface="Noto Serif HK Semi Bold" pitchFamily="34" charset="-122"/>
                <a:cs typeface="Noto Serif HK Semi Bold" pitchFamily="34" charset="-120"/>
              </a:rPr>
              <a:t>Preparation</a:t>
            </a:r>
            <a:endParaRPr lang="en-US" sz="1350" b="1" dirty="0"/>
          </a:p>
        </p:txBody>
      </p:sp>
      <p:sp>
        <p:nvSpPr>
          <p:cNvPr id="12" name="Text 10"/>
          <p:cNvSpPr/>
          <p:nvPr/>
        </p:nvSpPr>
        <p:spPr>
          <a:xfrm>
            <a:off x="3220164" y="3139321"/>
            <a:ext cx="8723709" cy="413266"/>
          </a:xfrm>
          <a:prstGeom prst="rect">
            <a:avLst/>
          </a:prstGeom>
          <a:noFill/>
          <a:ln/>
        </p:spPr>
        <p:txBody>
          <a:bodyPr wrap="square" lIns="0" tIns="0" rIns="0" bIns="0" rtlCol="0" anchor="t"/>
          <a:lstStyle/>
          <a:p>
            <a:pPr marL="342900" indent="-342900" algn="l">
              <a:lnSpc>
                <a:spcPts val="1500"/>
              </a:lnSpc>
              <a:buSzPct val="100000"/>
              <a:buChar char="•"/>
            </a:pPr>
            <a:r>
              <a:rPr lang="en-US" sz="1600" dirty="0">
                <a:solidFill>
                  <a:srgbClr val="432338"/>
                </a:solidFill>
                <a:latin typeface="Source Sans 3" pitchFamily="34" charset="0"/>
                <a:ea typeface="Source Sans 3" pitchFamily="34" charset="-122"/>
                <a:cs typeface="Source Sans 3" pitchFamily="34" charset="-120"/>
              </a:rPr>
              <a:t>Clean and repair materials.</a:t>
            </a:r>
            <a:endParaRPr lang="en-US" sz="1600" dirty="0"/>
          </a:p>
          <a:p>
            <a:pPr marL="342900" indent="-342900" algn="l">
              <a:lnSpc>
                <a:spcPts val="1500"/>
              </a:lnSpc>
              <a:buSzPct val="100000"/>
              <a:buChar char="•"/>
            </a:pPr>
            <a:r>
              <a:rPr lang="en-US" sz="1600" dirty="0">
                <a:solidFill>
                  <a:srgbClr val="432338"/>
                </a:solidFill>
                <a:latin typeface="Source Sans 3" pitchFamily="34" charset="0"/>
                <a:ea typeface="Source Sans 3" pitchFamily="34" charset="-122"/>
                <a:cs typeface="Source Sans 3" pitchFamily="34" charset="-120"/>
              </a:rPr>
              <a:t>Inspect for mold or damage.</a:t>
            </a:r>
            <a:endParaRPr lang="en-US" sz="1600" dirty="0"/>
          </a:p>
        </p:txBody>
      </p:sp>
      <p:sp>
        <p:nvSpPr>
          <p:cNvPr id="13" name="Shape 11"/>
          <p:cNvSpPr/>
          <p:nvPr/>
        </p:nvSpPr>
        <p:spPr>
          <a:xfrm>
            <a:off x="2523768" y="3806309"/>
            <a:ext cx="9582864" cy="1010245"/>
          </a:xfrm>
          <a:prstGeom prst="roundRect">
            <a:avLst>
              <a:gd name="adj" fmla="val 6135"/>
            </a:avLst>
          </a:prstGeom>
          <a:solidFill>
            <a:srgbClr val="FFFFFF">
              <a:alpha val="95000"/>
            </a:srgbClr>
          </a:solidFill>
          <a:ln w="15240">
            <a:solidFill>
              <a:srgbClr val="DFB8D1"/>
            </a:solidFill>
            <a:prstDash val="solid"/>
          </a:ln>
        </p:spPr>
      </p:sp>
      <p:sp>
        <p:nvSpPr>
          <p:cNvPr id="14" name="Shape 12"/>
          <p:cNvSpPr/>
          <p:nvPr/>
        </p:nvSpPr>
        <p:spPr>
          <a:xfrm>
            <a:off x="2539008" y="3821549"/>
            <a:ext cx="590193" cy="979765"/>
          </a:xfrm>
          <a:prstGeom prst="roundRect">
            <a:avLst>
              <a:gd name="adj" fmla="val 7402"/>
            </a:avLst>
          </a:prstGeom>
          <a:solidFill>
            <a:srgbClr val="F9D2EB"/>
          </a:solidFill>
          <a:ln/>
        </p:spPr>
      </p:sp>
      <p:sp>
        <p:nvSpPr>
          <p:cNvPr id="15" name="Text 13"/>
          <p:cNvSpPr/>
          <p:nvPr/>
        </p:nvSpPr>
        <p:spPr>
          <a:xfrm>
            <a:off x="2719626" y="4173141"/>
            <a:ext cx="221337" cy="276582"/>
          </a:xfrm>
          <a:prstGeom prst="rect">
            <a:avLst/>
          </a:prstGeom>
          <a:noFill/>
          <a:ln/>
        </p:spPr>
        <p:txBody>
          <a:bodyPr wrap="none" lIns="0" tIns="0" rIns="0" bIns="0" rtlCol="0" anchor="t"/>
          <a:lstStyle/>
          <a:p>
            <a:pPr marL="0" indent="0" algn="l">
              <a:lnSpc>
                <a:spcPts val="1700"/>
              </a:lnSpc>
              <a:buNone/>
            </a:pPr>
            <a:r>
              <a:rPr lang="en-US" sz="1700" dirty="0">
                <a:solidFill>
                  <a:srgbClr val="432338"/>
                </a:solidFill>
                <a:latin typeface="Noto Serif HK Semi Bold" pitchFamily="34" charset="0"/>
                <a:ea typeface="Noto Serif HK Semi Bold" pitchFamily="34" charset="-122"/>
                <a:cs typeface="Noto Serif HK Semi Bold" pitchFamily="34" charset="-120"/>
              </a:rPr>
              <a:t>3</a:t>
            </a:r>
            <a:endParaRPr lang="en-US" sz="1700" dirty="0"/>
          </a:p>
        </p:txBody>
      </p:sp>
      <p:sp>
        <p:nvSpPr>
          <p:cNvPr id="16" name="Text 14"/>
          <p:cNvSpPr/>
          <p:nvPr/>
        </p:nvSpPr>
        <p:spPr>
          <a:xfrm>
            <a:off x="3220164" y="3969067"/>
            <a:ext cx="2174558" cy="216932"/>
          </a:xfrm>
          <a:prstGeom prst="rect">
            <a:avLst/>
          </a:prstGeom>
          <a:noFill/>
          <a:ln/>
        </p:spPr>
        <p:txBody>
          <a:bodyPr wrap="none" lIns="0" tIns="0" rIns="0" bIns="0" rtlCol="0" anchor="t"/>
          <a:lstStyle/>
          <a:p>
            <a:pPr marL="0" indent="0" algn="l">
              <a:lnSpc>
                <a:spcPts val="1700"/>
              </a:lnSpc>
              <a:buNone/>
            </a:pPr>
            <a:r>
              <a:rPr lang="en-US" sz="1350" b="1" dirty="0">
                <a:solidFill>
                  <a:srgbClr val="432338"/>
                </a:solidFill>
                <a:latin typeface="Noto Serif HK Semi Bold" pitchFamily="34" charset="0"/>
                <a:ea typeface="Noto Serif HK Semi Bold" pitchFamily="34" charset="-122"/>
                <a:cs typeface="Noto Serif HK Semi Bold" pitchFamily="34" charset="-120"/>
              </a:rPr>
              <a:t>Playback and Conversion</a:t>
            </a:r>
            <a:endParaRPr lang="en-US" sz="1350" b="1" dirty="0"/>
          </a:p>
        </p:txBody>
      </p:sp>
      <p:sp>
        <p:nvSpPr>
          <p:cNvPr id="17" name="Text 15"/>
          <p:cNvSpPr/>
          <p:nvPr/>
        </p:nvSpPr>
        <p:spPr>
          <a:xfrm>
            <a:off x="3220164" y="4240530"/>
            <a:ext cx="8723709" cy="413266"/>
          </a:xfrm>
          <a:prstGeom prst="rect">
            <a:avLst/>
          </a:prstGeom>
          <a:noFill/>
          <a:ln/>
        </p:spPr>
        <p:txBody>
          <a:bodyPr wrap="square" lIns="0" tIns="0" rIns="0" bIns="0" rtlCol="0" anchor="t"/>
          <a:lstStyle/>
          <a:p>
            <a:pPr marL="342900" indent="-342900" algn="l">
              <a:lnSpc>
                <a:spcPts val="1500"/>
              </a:lnSpc>
              <a:buSzPct val="100000"/>
              <a:buChar char="•"/>
            </a:pPr>
            <a:r>
              <a:rPr lang="en-US" sz="1600" dirty="0">
                <a:solidFill>
                  <a:srgbClr val="432338"/>
                </a:solidFill>
                <a:latin typeface="Source Sans 3" pitchFamily="34" charset="0"/>
                <a:ea typeface="Source Sans 3" pitchFamily="34" charset="-122"/>
                <a:cs typeface="Source Sans 3" pitchFamily="34" charset="-120"/>
              </a:rPr>
              <a:t>Use appropriate equipment.</a:t>
            </a:r>
            <a:endParaRPr lang="en-US" sz="1600" dirty="0"/>
          </a:p>
          <a:p>
            <a:pPr marL="342900" indent="-342900" algn="l">
              <a:lnSpc>
                <a:spcPts val="1500"/>
              </a:lnSpc>
              <a:buSzPct val="100000"/>
              <a:buChar char="•"/>
            </a:pPr>
            <a:r>
              <a:rPr lang="en-US" sz="1600" dirty="0">
                <a:solidFill>
                  <a:srgbClr val="432338"/>
                </a:solidFill>
                <a:latin typeface="Source Sans 3" pitchFamily="34" charset="0"/>
                <a:ea typeface="Source Sans 3" pitchFamily="34" charset="-122"/>
                <a:cs typeface="Source Sans 3" pitchFamily="34" charset="-120"/>
              </a:rPr>
              <a:t>Convert to high-quality digital formats (e.g., WAV for audio, MP4 for video).</a:t>
            </a:r>
            <a:endParaRPr lang="en-US" sz="1600" dirty="0"/>
          </a:p>
        </p:txBody>
      </p:sp>
      <p:sp>
        <p:nvSpPr>
          <p:cNvPr id="18" name="Shape 16"/>
          <p:cNvSpPr/>
          <p:nvPr/>
        </p:nvSpPr>
        <p:spPr>
          <a:xfrm>
            <a:off x="2523768" y="4907518"/>
            <a:ext cx="9582864" cy="1010245"/>
          </a:xfrm>
          <a:prstGeom prst="roundRect">
            <a:avLst>
              <a:gd name="adj" fmla="val 6135"/>
            </a:avLst>
          </a:prstGeom>
          <a:solidFill>
            <a:srgbClr val="FFFFFF">
              <a:alpha val="95000"/>
            </a:srgbClr>
          </a:solidFill>
          <a:ln w="15240">
            <a:solidFill>
              <a:srgbClr val="DFB8D1"/>
            </a:solidFill>
            <a:prstDash val="solid"/>
          </a:ln>
        </p:spPr>
      </p:sp>
      <p:sp>
        <p:nvSpPr>
          <p:cNvPr id="19" name="Shape 17"/>
          <p:cNvSpPr/>
          <p:nvPr/>
        </p:nvSpPr>
        <p:spPr>
          <a:xfrm>
            <a:off x="2539008" y="4922758"/>
            <a:ext cx="590193" cy="979765"/>
          </a:xfrm>
          <a:prstGeom prst="roundRect">
            <a:avLst>
              <a:gd name="adj" fmla="val 7402"/>
            </a:avLst>
          </a:prstGeom>
          <a:solidFill>
            <a:srgbClr val="F9D2EB"/>
          </a:solidFill>
          <a:ln/>
        </p:spPr>
      </p:sp>
      <p:sp>
        <p:nvSpPr>
          <p:cNvPr id="20" name="Text 18"/>
          <p:cNvSpPr/>
          <p:nvPr/>
        </p:nvSpPr>
        <p:spPr>
          <a:xfrm>
            <a:off x="2719626" y="5274350"/>
            <a:ext cx="221337" cy="276582"/>
          </a:xfrm>
          <a:prstGeom prst="rect">
            <a:avLst/>
          </a:prstGeom>
          <a:noFill/>
          <a:ln/>
        </p:spPr>
        <p:txBody>
          <a:bodyPr wrap="none" lIns="0" tIns="0" rIns="0" bIns="0" rtlCol="0" anchor="t"/>
          <a:lstStyle/>
          <a:p>
            <a:pPr marL="0" indent="0" algn="l">
              <a:lnSpc>
                <a:spcPts val="1700"/>
              </a:lnSpc>
              <a:buNone/>
            </a:pPr>
            <a:r>
              <a:rPr lang="en-US" sz="1700" dirty="0">
                <a:solidFill>
                  <a:srgbClr val="432338"/>
                </a:solidFill>
                <a:latin typeface="Noto Serif HK Semi Bold" pitchFamily="34" charset="0"/>
                <a:ea typeface="Noto Serif HK Semi Bold" pitchFamily="34" charset="-122"/>
                <a:cs typeface="Noto Serif HK Semi Bold" pitchFamily="34" charset="-120"/>
              </a:rPr>
              <a:t>4</a:t>
            </a:r>
            <a:endParaRPr lang="en-US" sz="1700" dirty="0"/>
          </a:p>
        </p:txBody>
      </p:sp>
      <p:sp>
        <p:nvSpPr>
          <p:cNvPr id="21" name="Text 19"/>
          <p:cNvSpPr/>
          <p:nvPr/>
        </p:nvSpPr>
        <p:spPr>
          <a:xfrm>
            <a:off x="3220164" y="5070277"/>
            <a:ext cx="1735931" cy="216932"/>
          </a:xfrm>
          <a:prstGeom prst="rect">
            <a:avLst/>
          </a:prstGeom>
          <a:noFill/>
          <a:ln/>
        </p:spPr>
        <p:txBody>
          <a:bodyPr wrap="none" lIns="0" tIns="0" rIns="0" bIns="0" rtlCol="0" anchor="t"/>
          <a:lstStyle/>
          <a:p>
            <a:pPr marL="0" indent="0" algn="l">
              <a:lnSpc>
                <a:spcPts val="1700"/>
              </a:lnSpc>
              <a:buNone/>
            </a:pPr>
            <a:r>
              <a:rPr lang="en-US" sz="1350" b="1" dirty="0">
                <a:solidFill>
                  <a:srgbClr val="432338"/>
                </a:solidFill>
                <a:latin typeface="Noto Serif HK Semi Bold" pitchFamily="34" charset="0"/>
                <a:ea typeface="Noto Serif HK Semi Bold" pitchFamily="34" charset="-122"/>
                <a:cs typeface="Noto Serif HK Semi Bold" pitchFamily="34" charset="-120"/>
              </a:rPr>
              <a:t>Quality Control</a:t>
            </a:r>
            <a:endParaRPr lang="en-US" sz="1350" b="1" dirty="0"/>
          </a:p>
        </p:txBody>
      </p:sp>
      <p:sp>
        <p:nvSpPr>
          <p:cNvPr id="22" name="Text 20"/>
          <p:cNvSpPr/>
          <p:nvPr/>
        </p:nvSpPr>
        <p:spPr>
          <a:xfrm>
            <a:off x="3220164" y="5341739"/>
            <a:ext cx="8723709" cy="413266"/>
          </a:xfrm>
          <a:prstGeom prst="rect">
            <a:avLst/>
          </a:prstGeom>
          <a:noFill/>
          <a:ln/>
        </p:spPr>
        <p:txBody>
          <a:bodyPr wrap="square" lIns="0" tIns="0" rIns="0" bIns="0" rtlCol="0" anchor="t"/>
          <a:lstStyle/>
          <a:p>
            <a:pPr marL="342900" indent="-342900" algn="l">
              <a:lnSpc>
                <a:spcPts val="1500"/>
              </a:lnSpc>
              <a:buSzPct val="100000"/>
              <a:buChar char="•"/>
            </a:pPr>
            <a:r>
              <a:rPr lang="en-US" sz="1600" dirty="0">
                <a:solidFill>
                  <a:srgbClr val="432338"/>
                </a:solidFill>
                <a:latin typeface="Source Sans 3" pitchFamily="34" charset="0"/>
                <a:ea typeface="Source Sans 3" pitchFamily="34" charset="-122"/>
                <a:cs typeface="Source Sans 3" pitchFamily="34" charset="-120"/>
              </a:rPr>
              <a:t>Check for errors or signal loss.</a:t>
            </a:r>
            <a:endParaRPr lang="en-US" sz="1600" dirty="0"/>
          </a:p>
          <a:p>
            <a:pPr marL="342900" indent="-342900" algn="l">
              <a:lnSpc>
                <a:spcPts val="1500"/>
              </a:lnSpc>
              <a:buSzPct val="100000"/>
              <a:buChar char="•"/>
            </a:pPr>
            <a:r>
              <a:rPr lang="en-US" sz="1600" dirty="0">
                <a:solidFill>
                  <a:srgbClr val="432338"/>
                </a:solidFill>
                <a:latin typeface="Source Sans 3" pitchFamily="34" charset="0"/>
                <a:ea typeface="Source Sans 3" pitchFamily="34" charset="-122"/>
                <a:cs typeface="Source Sans 3" pitchFamily="34" charset="-120"/>
              </a:rPr>
              <a:t>Ensure accurate metadata.</a:t>
            </a:r>
            <a:endParaRPr lang="en-US" sz="1600" dirty="0"/>
          </a:p>
        </p:txBody>
      </p:sp>
      <p:sp>
        <p:nvSpPr>
          <p:cNvPr id="23" name="Shape 21"/>
          <p:cNvSpPr/>
          <p:nvPr/>
        </p:nvSpPr>
        <p:spPr>
          <a:xfrm>
            <a:off x="2523768" y="6008727"/>
            <a:ext cx="9582864" cy="1232773"/>
          </a:xfrm>
          <a:prstGeom prst="roundRect">
            <a:avLst>
              <a:gd name="adj" fmla="val 5027"/>
            </a:avLst>
          </a:prstGeom>
          <a:solidFill>
            <a:srgbClr val="FFFFFF">
              <a:alpha val="95000"/>
            </a:srgbClr>
          </a:solidFill>
          <a:ln w="15240">
            <a:solidFill>
              <a:srgbClr val="DFB8D1"/>
            </a:solidFill>
            <a:prstDash val="solid"/>
          </a:ln>
        </p:spPr>
      </p:sp>
      <p:sp>
        <p:nvSpPr>
          <p:cNvPr id="24" name="Shape 22"/>
          <p:cNvSpPr/>
          <p:nvPr/>
        </p:nvSpPr>
        <p:spPr>
          <a:xfrm>
            <a:off x="2539008" y="6023967"/>
            <a:ext cx="590193" cy="1202293"/>
          </a:xfrm>
          <a:prstGeom prst="roundRect">
            <a:avLst>
              <a:gd name="adj" fmla="val 7402"/>
            </a:avLst>
          </a:prstGeom>
          <a:solidFill>
            <a:srgbClr val="F9D2EB"/>
          </a:solidFill>
          <a:ln/>
        </p:spPr>
      </p:sp>
      <p:sp>
        <p:nvSpPr>
          <p:cNvPr id="25" name="Text 23"/>
          <p:cNvSpPr/>
          <p:nvPr/>
        </p:nvSpPr>
        <p:spPr>
          <a:xfrm>
            <a:off x="2719626" y="6486763"/>
            <a:ext cx="221337" cy="276582"/>
          </a:xfrm>
          <a:prstGeom prst="rect">
            <a:avLst/>
          </a:prstGeom>
          <a:noFill/>
          <a:ln/>
        </p:spPr>
        <p:txBody>
          <a:bodyPr wrap="none" lIns="0" tIns="0" rIns="0" bIns="0" rtlCol="0" anchor="t"/>
          <a:lstStyle/>
          <a:p>
            <a:pPr marL="0" indent="0" algn="l">
              <a:lnSpc>
                <a:spcPts val="1700"/>
              </a:lnSpc>
              <a:buNone/>
            </a:pPr>
            <a:r>
              <a:rPr lang="en-US" sz="1700" dirty="0">
                <a:solidFill>
                  <a:srgbClr val="432338"/>
                </a:solidFill>
                <a:latin typeface="Noto Serif HK Semi Bold" pitchFamily="34" charset="0"/>
                <a:ea typeface="Noto Serif HK Semi Bold" pitchFamily="34" charset="-122"/>
                <a:cs typeface="Noto Serif HK Semi Bold" pitchFamily="34" charset="-120"/>
              </a:rPr>
              <a:t>5</a:t>
            </a:r>
            <a:endParaRPr lang="en-US" sz="1700" dirty="0"/>
          </a:p>
        </p:txBody>
      </p:sp>
      <p:sp>
        <p:nvSpPr>
          <p:cNvPr id="26" name="Text 24"/>
          <p:cNvSpPr/>
          <p:nvPr/>
        </p:nvSpPr>
        <p:spPr>
          <a:xfrm>
            <a:off x="3220164" y="6171486"/>
            <a:ext cx="1735931" cy="216932"/>
          </a:xfrm>
          <a:prstGeom prst="rect">
            <a:avLst/>
          </a:prstGeom>
          <a:noFill/>
          <a:ln/>
        </p:spPr>
        <p:txBody>
          <a:bodyPr wrap="none" lIns="0" tIns="0" rIns="0" bIns="0" rtlCol="0" anchor="t"/>
          <a:lstStyle/>
          <a:p>
            <a:pPr marL="0" indent="0" algn="l">
              <a:lnSpc>
                <a:spcPts val="1700"/>
              </a:lnSpc>
              <a:buNone/>
            </a:pPr>
            <a:r>
              <a:rPr lang="en-US" sz="1350" b="1" dirty="0">
                <a:solidFill>
                  <a:srgbClr val="432338"/>
                </a:solidFill>
                <a:latin typeface="Noto Serif HK Semi Bold" pitchFamily="34" charset="0"/>
                <a:ea typeface="Noto Serif HK Semi Bold" pitchFamily="34" charset="-122"/>
                <a:cs typeface="Noto Serif HK Semi Bold" pitchFamily="34" charset="-120"/>
              </a:rPr>
              <a:t>Storage and Backup</a:t>
            </a:r>
            <a:endParaRPr lang="en-US" sz="1350" b="1" dirty="0"/>
          </a:p>
        </p:txBody>
      </p:sp>
      <p:sp>
        <p:nvSpPr>
          <p:cNvPr id="27" name="Text 25"/>
          <p:cNvSpPr/>
          <p:nvPr/>
        </p:nvSpPr>
        <p:spPr>
          <a:xfrm>
            <a:off x="3220164" y="6442948"/>
            <a:ext cx="8723709" cy="635794"/>
          </a:xfrm>
          <a:prstGeom prst="rect">
            <a:avLst/>
          </a:prstGeom>
          <a:noFill/>
          <a:ln/>
        </p:spPr>
        <p:txBody>
          <a:bodyPr wrap="square" lIns="0" tIns="0" rIns="0" bIns="0" rtlCol="0" anchor="t"/>
          <a:lstStyle/>
          <a:p>
            <a:pPr marL="342900" indent="-342900" algn="l">
              <a:lnSpc>
                <a:spcPts val="1500"/>
              </a:lnSpc>
              <a:buSzPct val="100000"/>
              <a:buChar char="•"/>
            </a:pPr>
            <a:r>
              <a:rPr lang="en-US" sz="1600" dirty="0">
                <a:solidFill>
                  <a:srgbClr val="432338"/>
                </a:solidFill>
                <a:latin typeface="Source Sans 3" pitchFamily="34" charset="0"/>
                <a:ea typeface="Source Sans 3" pitchFamily="34" charset="-122"/>
                <a:cs typeface="Source Sans 3" pitchFamily="34" charset="-120"/>
              </a:rPr>
              <a:t>Maintain multiple digital copies.</a:t>
            </a:r>
            <a:endParaRPr lang="en-US" sz="1600" dirty="0"/>
          </a:p>
          <a:p>
            <a:pPr marL="342900" indent="-342900" algn="l">
              <a:lnSpc>
                <a:spcPts val="1500"/>
              </a:lnSpc>
              <a:buSzPct val="100000"/>
              <a:buChar char="•"/>
            </a:pPr>
            <a:r>
              <a:rPr lang="en-US" sz="1600" dirty="0">
                <a:solidFill>
                  <a:srgbClr val="432338"/>
                </a:solidFill>
                <a:latin typeface="Source Sans 3" pitchFamily="34" charset="0"/>
                <a:ea typeface="Source Sans 3" pitchFamily="34" charset="-122"/>
                <a:cs typeface="Source Sans 3" pitchFamily="34" charset="-120"/>
              </a:rPr>
              <a:t>Store in secure servers or cloud systems.</a:t>
            </a:r>
            <a:endParaRPr lang="en-US" sz="1600" dirty="0"/>
          </a:p>
          <a:p>
            <a:pPr marL="342900" indent="-342900" algn="l">
              <a:lnSpc>
                <a:spcPts val="1500"/>
              </a:lnSpc>
              <a:buSzPct val="100000"/>
              <a:buChar char="•"/>
            </a:pPr>
            <a:r>
              <a:rPr lang="en-US" sz="1600" dirty="0">
                <a:solidFill>
                  <a:srgbClr val="432338"/>
                </a:solidFill>
                <a:latin typeface="Source Sans 3" pitchFamily="34" charset="0"/>
                <a:ea typeface="Source Sans 3" pitchFamily="34" charset="-122"/>
                <a:cs typeface="Source Sans 3" pitchFamily="34" charset="-120"/>
              </a:rPr>
              <a:t>Use external drives as backup.</a:t>
            </a:r>
            <a:endParaRPr lang="en-US" sz="1600" dirty="0"/>
          </a:p>
        </p:txBody>
      </p:sp>
      <p:pic>
        <p:nvPicPr>
          <p:cNvPr id="28" name="Picture 27"/>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496443" y="7248004"/>
            <a:ext cx="2143125" cy="9646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1213961"/>
            <a:ext cx="8225076" cy="704017"/>
          </a:xfrm>
          <a:prstGeom prst="rect">
            <a:avLst/>
          </a:prstGeom>
          <a:noFill/>
          <a:ln/>
        </p:spPr>
        <p:txBody>
          <a:bodyPr wrap="none" lIns="0" tIns="0" rIns="0" bIns="0" rtlCol="0" anchor="t"/>
          <a:lstStyle/>
          <a:p>
            <a:pPr marL="0" indent="0" algn="l">
              <a:lnSpc>
                <a:spcPts val="5500"/>
              </a:lnSpc>
              <a:buNone/>
            </a:pPr>
            <a:r>
              <a:rPr lang="en-US" sz="4400" dirty="0">
                <a:solidFill>
                  <a:srgbClr val="371A2D"/>
                </a:solidFill>
                <a:latin typeface="Noto Serif HK Semi Bold" pitchFamily="34" charset="0"/>
                <a:ea typeface="Noto Serif HK Semi Bold" pitchFamily="34" charset="-122"/>
                <a:cs typeface="Noto Serif HK Semi Bold" pitchFamily="34" charset="-120"/>
              </a:rPr>
              <a:t>4.4 Challenges of Digitization</a:t>
            </a:r>
            <a:endParaRPr lang="en-US" sz="4400" dirty="0"/>
          </a:p>
        </p:txBody>
      </p:sp>
      <p:sp>
        <p:nvSpPr>
          <p:cNvPr id="3" name="Shape 1"/>
          <p:cNvSpPr/>
          <p:nvPr/>
        </p:nvSpPr>
        <p:spPr>
          <a:xfrm>
            <a:off x="837724" y="2396728"/>
            <a:ext cx="4158734" cy="1785938"/>
          </a:xfrm>
          <a:prstGeom prst="roundRect">
            <a:avLst>
              <a:gd name="adj" fmla="val 5630"/>
            </a:avLst>
          </a:prstGeom>
          <a:solidFill>
            <a:srgbClr val="F9D2EB"/>
          </a:solidFill>
          <a:ln w="7620">
            <a:solidFill>
              <a:srgbClr val="DFB8D1"/>
            </a:solidFill>
            <a:prstDash val="solid"/>
          </a:ln>
        </p:spPr>
      </p:sp>
      <p:sp>
        <p:nvSpPr>
          <p:cNvPr id="4" name="Text 2"/>
          <p:cNvSpPr/>
          <p:nvPr/>
        </p:nvSpPr>
        <p:spPr>
          <a:xfrm>
            <a:off x="1084659" y="2643664"/>
            <a:ext cx="2816185" cy="382429"/>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Noto Serif HK Semi Bold" pitchFamily="34" charset="0"/>
                <a:ea typeface="Noto Serif HK Semi Bold" pitchFamily="34" charset="-122"/>
                <a:cs typeface="Noto Serif HK Semi Bold" pitchFamily="34" charset="-120"/>
              </a:rPr>
              <a:t>💰</a:t>
            </a:r>
            <a:r>
              <a:rPr lang="en-US" sz="2200" dirty="0">
                <a:solidFill>
                  <a:srgbClr val="432338"/>
                </a:solidFill>
                <a:latin typeface="Noto Serif HK Semi Bold" pitchFamily="34" charset="0"/>
                <a:ea typeface="Noto Serif HK Semi Bold" pitchFamily="34" charset="-122"/>
                <a:cs typeface="Noto Serif HK Semi Bold" pitchFamily="34" charset="-120"/>
              </a:rPr>
              <a:t> High Cost</a:t>
            </a:r>
            <a:endParaRPr lang="en-US" sz="2200" dirty="0"/>
          </a:p>
        </p:txBody>
      </p:sp>
      <p:sp>
        <p:nvSpPr>
          <p:cNvPr id="5" name="Text 3"/>
          <p:cNvSpPr/>
          <p:nvPr/>
        </p:nvSpPr>
        <p:spPr>
          <a:xfrm>
            <a:off x="1084659" y="3169682"/>
            <a:ext cx="3664863" cy="766048"/>
          </a:xfrm>
          <a:prstGeom prst="rect">
            <a:avLst/>
          </a:prstGeom>
          <a:noFill/>
          <a:ln/>
        </p:spPr>
        <p:txBody>
          <a:bodyPr wrap="squar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High cost of equipment and software</a:t>
            </a:r>
            <a:endParaRPr lang="en-US" sz="1850" dirty="0"/>
          </a:p>
        </p:txBody>
      </p:sp>
      <p:sp>
        <p:nvSpPr>
          <p:cNvPr id="6" name="Shape 4"/>
          <p:cNvSpPr/>
          <p:nvPr/>
        </p:nvSpPr>
        <p:spPr>
          <a:xfrm>
            <a:off x="5235773" y="2396728"/>
            <a:ext cx="4158734" cy="1785938"/>
          </a:xfrm>
          <a:prstGeom prst="roundRect">
            <a:avLst>
              <a:gd name="adj" fmla="val 5630"/>
            </a:avLst>
          </a:prstGeom>
          <a:solidFill>
            <a:srgbClr val="F9D2EB"/>
          </a:solidFill>
          <a:ln w="7620">
            <a:solidFill>
              <a:srgbClr val="DFB8D1"/>
            </a:solidFill>
            <a:prstDash val="solid"/>
          </a:ln>
        </p:spPr>
      </p:sp>
      <p:sp>
        <p:nvSpPr>
          <p:cNvPr id="7" name="Text 5"/>
          <p:cNvSpPr/>
          <p:nvPr/>
        </p:nvSpPr>
        <p:spPr>
          <a:xfrm>
            <a:off x="5482709" y="2643664"/>
            <a:ext cx="2878455" cy="382429"/>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Noto Serif HK Semi Bold" pitchFamily="34" charset="0"/>
                <a:ea typeface="Noto Serif HK Semi Bold" pitchFamily="34" charset="-122"/>
                <a:cs typeface="Noto Serif HK Semi Bold" pitchFamily="34" charset="-120"/>
              </a:rPr>
              <a:t>👩‍💻</a:t>
            </a:r>
            <a:r>
              <a:rPr lang="en-US" sz="2200" dirty="0">
                <a:solidFill>
                  <a:srgbClr val="432338"/>
                </a:solidFill>
                <a:latin typeface="Noto Serif HK Semi Bold" pitchFamily="34" charset="0"/>
                <a:ea typeface="Noto Serif HK Semi Bold" pitchFamily="34" charset="-122"/>
                <a:cs typeface="Noto Serif HK Semi Bold" pitchFamily="34" charset="-120"/>
              </a:rPr>
              <a:t> Skilled Personnel</a:t>
            </a:r>
            <a:endParaRPr lang="en-US" sz="2200" dirty="0"/>
          </a:p>
        </p:txBody>
      </p:sp>
      <p:sp>
        <p:nvSpPr>
          <p:cNvPr id="8" name="Text 6"/>
          <p:cNvSpPr/>
          <p:nvPr/>
        </p:nvSpPr>
        <p:spPr>
          <a:xfrm>
            <a:off x="5482709" y="3169682"/>
            <a:ext cx="3664863" cy="383024"/>
          </a:xfrm>
          <a:prstGeom prst="rect">
            <a:avLst/>
          </a:prstGeom>
          <a:noFill/>
          <a:ln/>
        </p:spPr>
        <p:txBody>
          <a:bodyPr wrap="non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Need for skilled personnel</a:t>
            </a:r>
            <a:endParaRPr lang="en-US" sz="1850" dirty="0"/>
          </a:p>
        </p:txBody>
      </p:sp>
      <p:sp>
        <p:nvSpPr>
          <p:cNvPr id="9" name="Shape 7"/>
          <p:cNvSpPr/>
          <p:nvPr/>
        </p:nvSpPr>
        <p:spPr>
          <a:xfrm>
            <a:off x="9633823" y="2396728"/>
            <a:ext cx="4158853" cy="1785938"/>
          </a:xfrm>
          <a:prstGeom prst="roundRect">
            <a:avLst>
              <a:gd name="adj" fmla="val 5630"/>
            </a:avLst>
          </a:prstGeom>
          <a:solidFill>
            <a:srgbClr val="F9D2EB"/>
          </a:solidFill>
          <a:ln w="7620">
            <a:solidFill>
              <a:srgbClr val="DFB8D1"/>
            </a:solidFill>
            <a:prstDash val="solid"/>
          </a:ln>
        </p:spPr>
      </p:sp>
      <p:sp>
        <p:nvSpPr>
          <p:cNvPr id="10" name="Text 8"/>
          <p:cNvSpPr/>
          <p:nvPr/>
        </p:nvSpPr>
        <p:spPr>
          <a:xfrm>
            <a:off x="9880759" y="2643664"/>
            <a:ext cx="3526631" cy="382429"/>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Noto Serif HK Semi Bold" pitchFamily="34" charset="0"/>
                <a:ea typeface="Noto Serif HK Semi Bold" pitchFamily="34" charset="-122"/>
                <a:cs typeface="Noto Serif HK Semi Bold" pitchFamily="34" charset="-120"/>
              </a:rPr>
              <a:t>🗄️</a:t>
            </a:r>
            <a:r>
              <a:rPr lang="en-US" sz="2200" dirty="0">
                <a:solidFill>
                  <a:srgbClr val="432338"/>
                </a:solidFill>
                <a:latin typeface="Noto Serif HK Semi Bold" pitchFamily="34" charset="0"/>
                <a:ea typeface="Noto Serif HK Semi Bold" pitchFamily="34" charset="-122"/>
                <a:cs typeface="Noto Serif HK Semi Bold" pitchFamily="34" charset="-120"/>
              </a:rPr>
              <a:t> Storage Requirements</a:t>
            </a:r>
            <a:endParaRPr lang="en-US" sz="2200" dirty="0"/>
          </a:p>
        </p:txBody>
      </p:sp>
      <p:sp>
        <p:nvSpPr>
          <p:cNvPr id="11" name="Text 9"/>
          <p:cNvSpPr/>
          <p:nvPr/>
        </p:nvSpPr>
        <p:spPr>
          <a:xfrm>
            <a:off x="9880759" y="3169682"/>
            <a:ext cx="3664982" cy="383024"/>
          </a:xfrm>
          <a:prstGeom prst="rect">
            <a:avLst/>
          </a:prstGeom>
          <a:noFill/>
          <a:ln/>
        </p:spPr>
        <p:txBody>
          <a:bodyPr wrap="non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Large storage requirements</a:t>
            </a:r>
            <a:endParaRPr lang="en-US" sz="1850" dirty="0"/>
          </a:p>
        </p:txBody>
      </p:sp>
      <p:sp>
        <p:nvSpPr>
          <p:cNvPr id="12" name="Shape 10"/>
          <p:cNvSpPr/>
          <p:nvPr/>
        </p:nvSpPr>
        <p:spPr>
          <a:xfrm>
            <a:off x="837724" y="4421981"/>
            <a:ext cx="6357818" cy="1402913"/>
          </a:xfrm>
          <a:prstGeom prst="roundRect">
            <a:avLst>
              <a:gd name="adj" fmla="val 7167"/>
            </a:avLst>
          </a:prstGeom>
          <a:solidFill>
            <a:srgbClr val="F9D2EB"/>
          </a:solidFill>
          <a:ln w="7620">
            <a:solidFill>
              <a:srgbClr val="DFB8D1"/>
            </a:solidFill>
            <a:prstDash val="solid"/>
          </a:ln>
        </p:spPr>
      </p:sp>
      <p:sp>
        <p:nvSpPr>
          <p:cNvPr id="13" name="Text 11"/>
          <p:cNvSpPr/>
          <p:nvPr/>
        </p:nvSpPr>
        <p:spPr>
          <a:xfrm>
            <a:off x="1084659" y="4668917"/>
            <a:ext cx="2816185" cy="382429"/>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Noto Serif HK Semi Bold" pitchFamily="34" charset="0"/>
                <a:ea typeface="Noto Serif HK Semi Bold" pitchFamily="34" charset="-122"/>
                <a:cs typeface="Noto Serif HK Semi Bold" pitchFamily="34" charset="-120"/>
              </a:rPr>
              <a:t>⚠️</a:t>
            </a:r>
            <a:r>
              <a:rPr lang="en-US" sz="2200" dirty="0">
                <a:solidFill>
                  <a:srgbClr val="432338"/>
                </a:solidFill>
                <a:latin typeface="Noto Serif HK Semi Bold" pitchFamily="34" charset="0"/>
                <a:ea typeface="Noto Serif HK Semi Bold" pitchFamily="34" charset="-122"/>
                <a:cs typeface="Noto Serif HK Semi Bold" pitchFamily="34" charset="-120"/>
              </a:rPr>
              <a:t> File Corruption</a:t>
            </a:r>
            <a:endParaRPr lang="en-US" sz="2200" dirty="0"/>
          </a:p>
        </p:txBody>
      </p:sp>
      <p:sp>
        <p:nvSpPr>
          <p:cNvPr id="14" name="Text 12"/>
          <p:cNvSpPr/>
          <p:nvPr/>
        </p:nvSpPr>
        <p:spPr>
          <a:xfrm>
            <a:off x="1084659" y="5194935"/>
            <a:ext cx="5863947" cy="383024"/>
          </a:xfrm>
          <a:prstGeom prst="rect">
            <a:avLst/>
          </a:prstGeom>
          <a:noFill/>
          <a:ln/>
        </p:spPr>
        <p:txBody>
          <a:bodyPr wrap="non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Risk of digital file corruption</a:t>
            </a:r>
            <a:endParaRPr lang="en-US" sz="1850" dirty="0"/>
          </a:p>
        </p:txBody>
      </p:sp>
      <p:sp>
        <p:nvSpPr>
          <p:cNvPr id="15" name="Shape 13"/>
          <p:cNvSpPr/>
          <p:nvPr/>
        </p:nvSpPr>
        <p:spPr>
          <a:xfrm>
            <a:off x="7434858" y="4421981"/>
            <a:ext cx="6357818" cy="1402913"/>
          </a:xfrm>
          <a:prstGeom prst="roundRect">
            <a:avLst>
              <a:gd name="adj" fmla="val 7167"/>
            </a:avLst>
          </a:prstGeom>
          <a:solidFill>
            <a:srgbClr val="F9D2EB"/>
          </a:solidFill>
          <a:ln w="7620">
            <a:solidFill>
              <a:srgbClr val="DFB8D1"/>
            </a:solidFill>
            <a:prstDash val="solid"/>
          </a:ln>
        </p:spPr>
      </p:sp>
      <p:sp>
        <p:nvSpPr>
          <p:cNvPr id="16" name="Text 14"/>
          <p:cNvSpPr/>
          <p:nvPr/>
        </p:nvSpPr>
        <p:spPr>
          <a:xfrm>
            <a:off x="7681793" y="4668917"/>
            <a:ext cx="2910483" cy="382429"/>
          </a:xfrm>
          <a:prstGeom prst="rect">
            <a:avLst/>
          </a:prstGeom>
          <a:noFill/>
          <a:ln/>
        </p:spPr>
        <p:txBody>
          <a:bodyPr wrap="none" lIns="0" tIns="0" rIns="0" bIns="0" rtlCol="0" anchor="t"/>
          <a:lstStyle/>
          <a:p>
            <a:pPr marL="0" indent="0" algn="l">
              <a:lnSpc>
                <a:spcPts val="2750"/>
              </a:lnSpc>
              <a:buNone/>
            </a:pPr>
            <a:r>
              <a:rPr lang="en-US" sz="2200" dirty="0">
                <a:solidFill>
                  <a:srgbClr val="000000"/>
                </a:solidFill>
                <a:latin typeface="Noto Serif HK Semi Bold" pitchFamily="34" charset="0"/>
                <a:ea typeface="Noto Serif HK Semi Bold" pitchFamily="34" charset="-122"/>
                <a:cs typeface="Noto Serif HK Semi Bold" pitchFamily="34" charset="-120"/>
              </a:rPr>
              <a:t>🔄</a:t>
            </a:r>
            <a:r>
              <a:rPr lang="en-US" sz="2200" dirty="0">
                <a:solidFill>
                  <a:srgbClr val="432338"/>
                </a:solidFill>
                <a:latin typeface="Noto Serif HK Semi Bold" pitchFamily="34" charset="0"/>
                <a:ea typeface="Noto Serif HK Semi Bold" pitchFamily="34" charset="-122"/>
                <a:cs typeface="Noto Serif HK Semi Bold" pitchFamily="34" charset="-120"/>
              </a:rPr>
              <a:t> Format Migration</a:t>
            </a:r>
            <a:endParaRPr lang="en-US" sz="2200" dirty="0"/>
          </a:p>
        </p:txBody>
      </p:sp>
      <p:sp>
        <p:nvSpPr>
          <p:cNvPr id="17" name="Text 15"/>
          <p:cNvSpPr/>
          <p:nvPr/>
        </p:nvSpPr>
        <p:spPr>
          <a:xfrm>
            <a:off x="7681793" y="5194935"/>
            <a:ext cx="5863947" cy="383024"/>
          </a:xfrm>
          <a:prstGeom prst="rect">
            <a:avLst/>
          </a:prstGeom>
          <a:noFill/>
          <a:ln/>
        </p:spPr>
        <p:txBody>
          <a:bodyPr wrap="non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Continuous need for format migration</a:t>
            </a:r>
            <a:endParaRPr lang="en-US" sz="1850" dirty="0"/>
          </a:p>
        </p:txBody>
      </p:sp>
      <p:sp>
        <p:nvSpPr>
          <p:cNvPr id="18" name="Text 16"/>
          <p:cNvSpPr/>
          <p:nvPr/>
        </p:nvSpPr>
        <p:spPr>
          <a:xfrm>
            <a:off x="1196697" y="6363295"/>
            <a:ext cx="12595979" cy="383024"/>
          </a:xfrm>
          <a:prstGeom prst="rect">
            <a:avLst/>
          </a:prstGeom>
          <a:noFill/>
          <a:ln/>
        </p:spPr>
        <p:txBody>
          <a:bodyPr wrap="none" lIns="0" tIns="0" rIns="0" bIns="0" rtlCol="0" anchor="t"/>
          <a:lstStyle/>
          <a:p>
            <a:pPr marL="0" indent="0" algn="l">
              <a:lnSpc>
                <a:spcPts val="3000"/>
              </a:lnSpc>
              <a:buNone/>
            </a:pPr>
            <a:r>
              <a:rPr lang="en-US" sz="1850" dirty="0">
                <a:solidFill>
                  <a:srgbClr val="432338"/>
                </a:solidFill>
                <a:latin typeface="Source Sans 3" pitchFamily="34" charset="0"/>
                <a:ea typeface="Source Sans 3" pitchFamily="34" charset="-122"/>
                <a:cs typeface="Source Sans 3" pitchFamily="34" charset="-120"/>
              </a:rPr>
              <a:t>Digitization is </a:t>
            </a:r>
            <a:r>
              <a:rPr lang="en-US" sz="1850" b="1" dirty="0">
                <a:solidFill>
                  <a:srgbClr val="432338"/>
                </a:solidFill>
                <a:latin typeface="Source Sans 3" pitchFamily="34" charset="0"/>
                <a:ea typeface="Source Sans 3" pitchFamily="34" charset="-122"/>
                <a:cs typeface="Source Sans 3" pitchFamily="34" charset="-120"/>
              </a:rPr>
              <a:t>not a one-time solution</a:t>
            </a:r>
            <a:r>
              <a:rPr lang="en-US" sz="1850" dirty="0">
                <a:solidFill>
                  <a:srgbClr val="432338"/>
                </a:solidFill>
                <a:latin typeface="Source Sans 3" pitchFamily="34" charset="0"/>
                <a:ea typeface="Source Sans 3" pitchFamily="34" charset="-122"/>
                <a:cs typeface="Source Sans 3" pitchFamily="34" charset="-120"/>
              </a:rPr>
              <a:t>; digital files also require ongoing management and preservation planning.</a:t>
            </a:r>
            <a:endParaRPr lang="en-US" sz="1850" dirty="0"/>
          </a:p>
        </p:txBody>
      </p:sp>
      <p:sp>
        <p:nvSpPr>
          <p:cNvPr id="19" name="Shape 17"/>
          <p:cNvSpPr/>
          <p:nvPr/>
        </p:nvSpPr>
        <p:spPr>
          <a:xfrm>
            <a:off x="837724" y="6094095"/>
            <a:ext cx="30480" cy="921425"/>
          </a:xfrm>
          <a:prstGeom prst="rect">
            <a:avLst/>
          </a:prstGeom>
          <a:solidFill>
            <a:srgbClr val="E851B2"/>
          </a:solidFill>
          <a:ln/>
        </p:spPr>
      </p:sp>
      <p:pic>
        <p:nvPicPr>
          <p:cNvPr id="20" name="Picture 19"/>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496443" y="7248004"/>
            <a:ext cx="2143125" cy="96469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82439" y="849630"/>
            <a:ext cx="4679275" cy="584835"/>
          </a:xfrm>
          <a:prstGeom prst="rect">
            <a:avLst/>
          </a:prstGeom>
          <a:noFill/>
          <a:ln/>
        </p:spPr>
        <p:txBody>
          <a:bodyPr wrap="none" lIns="0" tIns="0" rIns="0" bIns="0" rtlCol="0" anchor="t"/>
          <a:lstStyle/>
          <a:p>
            <a:pPr marL="0" indent="0" algn="l">
              <a:lnSpc>
                <a:spcPts val="4600"/>
              </a:lnSpc>
              <a:buNone/>
            </a:pPr>
            <a:r>
              <a:rPr lang="en-US" sz="3650" dirty="0">
                <a:solidFill>
                  <a:srgbClr val="371A2D"/>
                </a:solidFill>
                <a:latin typeface="Noto Serif HK Semi Bold" pitchFamily="34" charset="0"/>
                <a:ea typeface="Noto Serif HK Semi Bold" pitchFamily="34" charset="-122"/>
                <a:cs typeface="Noto Serif HK Semi Bold" pitchFamily="34" charset="-120"/>
              </a:rPr>
              <a:t>Conclusion</a:t>
            </a:r>
            <a:endParaRPr lang="en-US" sz="3650" dirty="0"/>
          </a:p>
        </p:txBody>
      </p:sp>
      <p:sp>
        <p:nvSpPr>
          <p:cNvPr id="4" name="Text 1"/>
          <p:cNvSpPr/>
          <p:nvPr/>
        </p:nvSpPr>
        <p:spPr>
          <a:xfrm>
            <a:off x="6182439" y="1682234"/>
            <a:ext cx="7751921" cy="1164431"/>
          </a:xfrm>
          <a:prstGeom prst="rect">
            <a:avLst/>
          </a:prstGeom>
          <a:noFill/>
          <a:ln/>
        </p:spPr>
        <p:txBody>
          <a:bodyPr wrap="square" lIns="0" tIns="0" rIns="0" bIns="0" rtlCol="0" anchor="t"/>
          <a:lstStyle/>
          <a:p>
            <a:pPr marL="0" indent="0" algn="just">
              <a:lnSpc>
                <a:spcPts val="2250"/>
              </a:lnSpc>
              <a:buNone/>
            </a:pPr>
            <a:r>
              <a:rPr lang="en-US" dirty="0">
                <a:solidFill>
                  <a:srgbClr val="432338"/>
                </a:solidFill>
                <a:latin typeface="Source Sans 3" pitchFamily="34" charset="0"/>
                <a:ea typeface="Source Sans 3" pitchFamily="34" charset="-122"/>
                <a:cs typeface="Source Sans 3" pitchFamily="34" charset="-120"/>
              </a:rPr>
              <a:t>Preservation and handling of audiovisual materials require a combination of preventive care, environmental control, proper storage practices, and digitization strategies. Audiovisual resources are highly vulnerable to physical decay and technological obsolescence, making proactive preservation essential.</a:t>
            </a:r>
            <a:endParaRPr lang="en-US" dirty="0"/>
          </a:p>
        </p:txBody>
      </p:sp>
      <p:pic>
        <p:nvPicPr>
          <p:cNvPr id="5" name="Image 1" descr="preencoded.png"/>
          <p:cNvPicPr>
            <a:picLocks noChangeAspect="1"/>
          </p:cNvPicPr>
          <p:nvPr/>
        </p:nvPicPr>
        <p:blipFill>
          <a:blip r:embed="rId4"/>
          <a:stretch>
            <a:fillRect/>
          </a:stretch>
        </p:blipFill>
        <p:spPr>
          <a:xfrm>
            <a:off x="6182439" y="3032522"/>
            <a:ext cx="994291" cy="1193125"/>
          </a:xfrm>
          <a:prstGeom prst="rect">
            <a:avLst/>
          </a:prstGeom>
        </p:spPr>
      </p:pic>
      <p:sp>
        <p:nvSpPr>
          <p:cNvPr id="6" name="Text 2"/>
          <p:cNvSpPr/>
          <p:nvPr/>
        </p:nvSpPr>
        <p:spPr>
          <a:xfrm>
            <a:off x="7341870" y="3231356"/>
            <a:ext cx="3429953" cy="292418"/>
          </a:xfrm>
          <a:prstGeom prst="rect">
            <a:avLst/>
          </a:prstGeom>
          <a:noFill/>
          <a:ln/>
        </p:spPr>
        <p:txBody>
          <a:bodyPr wrap="none" lIns="0" tIns="0" rIns="0" bIns="0" rtlCol="0" anchor="t"/>
          <a:lstStyle/>
          <a:p>
            <a:pPr marL="0" indent="0" algn="l">
              <a:lnSpc>
                <a:spcPts val="2300"/>
              </a:lnSpc>
              <a:buNone/>
            </a:pPr>
            <a:r>
              <a:rPr lang="en-US" sz="1800" dirty="0">
                <a:solidFill>
                  <a:srgbClr val="432338"/>
                </a:solidFill>
                <a:latin typeface="Noto Serif HK Semi Bold" pitchFamily="34" charset="0"/>
                <a:ea typeface="Noto Serif HK Semi Bold" pitchFamily="34" charset="-122"/>
                <a:cs typeface="Noto Serif HK Semi Bold" pitchFamily="34" charset="-120"/>
              </a:rPr>
              <a:t>Correct Handling Techniques</a:t>
            </a:r>
            <a:endParaRPr lang="en-US" sz="1800" dirty="0"/>
          </a:p>
        </p:txBody>
      </p:sp>
      <p:pic>
        <p:nvPicPr>
          <p:cNvPr id="7" name="Image 2" descr="preencoded.png"/>
          <p:cNvPicPr>
            <a:picLocks noChangeAspect="1"/>
          </p:cNvPicPr>
          <p:nvPr/>
        </p:nvPicPr>
        <p:blipFill>
          <a:blip r:embed="rId5"/>
          <a:stretch>
            <a:fillRect/>
          </a:stretch>
        </p:blipFill>
        <p:spPr>
          <a:xfrm>
            <a:off x="6182439" y="4225647"/>
            <a:ext cx="994291" cy="1193125"/>
          </a:xfrm>
          <a:prstGeom prst="rect">
            <a:avLst/>
          </a:prstGeom>
        </p:spPr>
      </p:pic>
      <p:sp>
        <p:nvSpPr>
          <p:cNvPr id="8" name="Text 3"/>
          <p:cNvSpPr/>
          <p:nvPr/>
        </p:nvSpPr>
        <p:spPr>
          <a:xfrm>
            <a:off x="7341870" y="4424482"/>
            <a:ext cx="3873341" cy="292418"/>
          </a:xfrm>
          <a:prstGeom prst="rect">
            <a:avLst/>
          </a:prstGeom>
          <a:noFill/>
          <a:ln/>
        </p:spPr>
        <p:txBody>
          <a:bodyPr wrap="none" lIns="0" tIns="0" rIns="0" bIns="0" rtlCol="0" anchor="t"/>
          <a:lstStyle/>
          <a:p>
            <a:pPr marL="0" indent="0" algn="l">
              <a:lnSpc>
                <a:spcPts val="2300"/>
              </a:lnSpc>
              <a:buNone/>
            </a:pPr>
            <a:r>
              <a:rPr lang="en-US" sz="1800" dirty="0">
                <a:solidFill>
                  <a:srgbClr val="432338"/>
                </a:solidFill>
                <a:latin typeface="Noto Serif HK Semi Bold" pitchFamily="34" charset="0"/>
                <a:ea typeface="Noto Serif HK Semi Bold" pitchFamily="34" charset="-122"/>
                <a:cs typeface="Noto Serif HK Semi Bold" pitchFamily="34" charset="-120"/>
              </a:rPr>
              <a:t>Stable Environmental Conditions</a:t>
            </a:r>
            <a:endParaRPr lang="en-US" sz="1800" dirty="0"/>
          </a:p>
        </p:txBody>
      </p:sp>
      <p:pic>
        <p:nvPicPr>
          <p:cNvPr id="9" name="Image 3" descr="preencoded.png"/>
          <p:cNvPicPr>
            <a:picLocks noChangeAspect="1"/>
          </p:cNvPicPr>
          <p:nvPr/>
        </p:nvPicPr>
        <p:blipFill>
          <a:blip r:embed="rId6"/>
          <a:stretch>
            <a:fillRect/>
          </a:stretch>
        </p:blipFill>
        <p:spPr>
          <a:xfrm>
            <a:off x="6182439" y="5418773"/>
            <a:ext cx="994291" cy="1193125"/>
          </a:xfrm>
          <a:prstGeom prst="rect">
            <a:avLst/>
          </a:prstGeom>
        </p:spPr>
      </p:pic>
      <p:sp>
        <p:nvSpPr>
          <p:cNvPr id="10" name="Text 4"/>
          <p:cNvSpPr/>
          <p:nvPr/>
        </p:nvSpPr>
        <p:spPr>
          <a:xfrm>
            <a:off x="7341870" y="5617607"/>
            <a:ext cx="2717721" cy="292418"/>
          </a:xfrm>
          <a:prstGeom prst="rect">
            <a:avLst/>
          </a:prstGeom>
          <a:noFill/>
          <a:ln/>
        </p:spPr>
        <p:txBody>
          <a:bodyPr wrap="none" lIns="0" tIns="0" rIns="0" bIns="0" rtlCol="0" anchor="t"/>
          <a:lstStyle/>
          <a:p>
            <a:pPr marL="0" indent="0" algn="l">
              <a:lnSpc>
                <a:spcPts val="2300"/>
              </a:lnSpc>
              <a:buNone/>
            </a:pPr>
            <a:r>
              <a:rPr lang="en-US" sz="1800" dirty="0">
                <a:solidFill>
                  <a:srgbClr val="432338"/>
                </a:solidFill>
                <a:latin typeface="Noto Serif HK Semi Bold" pitchFamily="34" charset="0"/>
                <a:ea typeface="Noto Serif HK Semi Bold" pitchFamily="34" charset="-122"/>
                <a:cs typeface="Noto Serif HK Semi Bold" pitchFamily="34" charset="-120"/>
              </a:rPr>
              <a:t>Embracing Digitization</a:t>
            </a:r>
            <a:endParaRPr lang="en-US" sz="1800" dirty="0"/>
          </a:p>
        </p:txBody>
      </p:sp>
      <p:sp>
        <p:nvSpPr>
          <p:cNvPr id="11" name="Text 5"/>
          <p:cNvSpPr/>
          <p:nvPr/>
        </p:nvSpPr>
        <p:spPr>
          <a:xfrm>
            <a:off x="6182439" y="6797754"/>
            <a:ext cx="7751921" cy="582216"/>
          </a:xfrm>
          <a:prstGeom prst="rect">
            <a:avLst/>
          </a:prstGeom>
          <a:noFill/>
          <a:ln/>
        </p:spPr>
        <p:txBody>
          <a:bodyPr wrap="square" lIns="0" tIns="0" rIns="0" bIns="0" rtlCol="0" anchor="t"/>
          <a:lstStyle/>
          <a:p>
            <a:pPr marL="0" indent="0" algn="l">
              <a:lnSpc>
                <a:spcPts val="2250"/>
              </a:lnSpc>
              <a:buNone/>
            </a:pPr>
            <a:r>
              <a:rPr lang="en-US" dirty="0">
                <a:solidFill>
                  <a:srgbClr val="432338"/>
                </a:solidFill>
                <a:latin typeface="Source Sans 3" pitchFamily="34" charset="0"/>
                <a:ea typeface="Source Sans 3" pitchFamily="34" charset="-122"/>
                <a:cs typeface="Source Sans 3" pitchFamily="34" charset="-120"/>
              </a:rPr>
              <a:t>By implementing these strategies, libraries and archives can ensure </a:t>
            </a:r>
            <a:r>
              <a:rPr lang="en-US" b="1" dirty="0">
                <a:solidFill>
                  <a:srgbClr val="432338"/>
                </a:solidFill>
                <a:latin typeface="Source Sans 3" pitchFamily="34" charset="0"/>
                <a:ea typeface="Source Sans 3" pitchFamily="34" charset="-122"/>
                <a:cs typeface="Source Sans 3" pitchFamily="34" charset="-120"/>
              </a:rPr>
              <a:t>long-term access to valuable audiovisual heritage</a:t>
            </a:r>
            <a:r>
              <a:rPr lang="en-US" dirty="0">
                <a:solidFill>
                  <a:srgbClr val="432338"/>
                </a:solidFill>
                <a:latin typeface="Source Sans 3" pitchFamily="34" charset="0"/>
                <a:ea typeface="Source Sans 3" pitchFamily="34" charset="-122"/>
                <a:cs typeface="Source Sans 3" pitchFamily="34" charset="-120"/>
              </a:rPr>
              <a:t> for future generations.</a:t>
            </a:r>
            <a:endParaRPr lang="en-US" dirty="0"/>
          </a:p>
        </p:txBody>
      </p:sp>
      <p:pic>
        <p:nvPicPr>
          <p:cNvPr id="12" name="Picture 11"/>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12496443" y="7248004"/>
            <a:ext cx="2143125" cy="96469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7724" y="2145863"/>
            <a:ext cx="6013490" cy="704017"/>
          </a:xfrm>
          <a:prstGeom prst="rect">
            <a:avLst/>
          </a:prstGeom>
          <a:noFill/>
          <a:ln/>
        </p:spPr>
        <p:txBody>
          <a:bodyPr wrap="none" lIns="0" tIns="0" rIns="0" bIns="0" rtlCol="0" anchor="t"/>
          <a:lstStyle/>
          <a:p>
            <a:pPr marL="0" indent="0" algn="l">
              <a:lnSpc>
                <a:spcPts val="5500"/>
              </a:lnSpc>
              <a:buNone/>
            </a:pPr>
            <a:r>
              <a:rPr lang="en-US" sz="4400" dirty="0">
                <a:solidFill>
                  <a:srgbClr val="371A2D"/>
                </a:solidFill>
                <a:latin typeface="Noto Serif HK Semi Bold" pitchFamily="34" charset="0"/>
                <a:ea typeface="Noto Serif HK Semi Bold" pitchFamily="34" charset="-122"/>
                <a:cs typeface="Noto Serif HK Semi Bold" pitchFamily="34" charset="-120"/>
              </a:rPr>
              <a:t>Discussion Questions</a:t>
            </a:r>
            <a:endParaRPr lang="en-US" sz="4400" dirty="0"/>
          </a:p>
        </p:txBody>
      </p:sp>
      <p:sp>
        <p:nvSpPr>
          <p:cNvPr id="3" name="Shape 1"/>
          <p:cNvSpPr/>
          <p:nvPr/>
        </p:nvSpPr>
        <p:spPr>
          <a:xfrm>
            <a:off x="837724" y="3328630"/>
            <a:ext cx="538520" cy="538520"/>
          </a:xfrm>
          <a:prstGeom prst="roundRect">
            <a:avLst>
              <a:gd name="adj" fmla="val 18670"/>
            </a:avLst>
          </a:prstGeom>
          <a:solidFill>
            <a:srgbClr val="F9D2EB"/>
          </a:solidFill>
          <a:ln w="7620">
            <a:solidFill>
              <a:srgbClr val="DFB8D1"/>
            </a:solidFill>
            <a:prstDash val="solid"/>
          </a:ln>
        </p:spPr>
      </p:sp>
      <p:sp>
        <p:nvSpPr>
          <p:cNvPr id="4" name="Text 2"/>
          <p:cNvSpPr/>
          <p:nvPr/>
        </p:nvSpPr>
        <p:spPr>
          <a:xfrm>
            <a:off x="937974" y="3386614"/>
            <a:ext cx="337899" cy="422434"/>
          </a:xfrm>
          <a:prstGeom prst="rect">
            <a:avLst/>
          </a:prstGeom>
          <a:noFill/>
          <a:ln/>
        </p:spPr>
        <p:txBody>
          <a:bodyPr wrap="none" lIns="0" tIns="0" rIns="0" bIns="0" rtlCol="0" anchor="t"/>
          <a:lstStyle/>
          <a:p>
            <a:pPr marL="0" indent="0" algn="ctr">
              <a:lnSpc>
                <a:spcPts val="2650"/>
              </a:lnSpc>
              <a:buNone/>
            </a:pPr>
            <a:r>
              <a:rPr lang="en-US" sz="2650" dirty="0">
                <a:solidFill>
                  <a:srgbClr val="432338"/>
                </a:solidFill>
                <a:latin typeface="Noto Serif HK Semi Bold" pitchFamily="34" charset="0"/>
                <a:ea typeface="Noto Serif HK Semi Bold" pitchFamily="34" charset="-122"/>
                <a:cs typeface="Noto Serif HK Semi Bold" pitchFamily="34" charset="-120"/>
              </a:rPr>
              <a:t>1</a:t>
            </a:r>
            <a:endParaRPr lang="en-US" sz="2650" dirty="0"/>
          </a:p>
        </p:txBody>
      </p:sp>
      <p:sp>
        <p:nvSpPr>
          <p:cNvPr id="5" name="Text 3"/>
          <p:cNvSpPr/>
          <p:nvPr/>
        </p:nvSpPr>
        <p:spPr>
          <a:xfrm>
            <a:off x="1615559" y="3410903"/>
            <a:ext cx="5549979" cy="1055846"/>
          </a:xfrm>
          <a:prstGeom prst="rect">
            <a:avLst/>
          </a:prstGeom>
          <a:noFill/>
          <a:ln/>
        </p:spPr>
        <p:txBody>
          <a:bodyPr wrap="square" lIns="0" tIns="0" rIns="0" bIns="0" rtlCol="0" anchor="t"/>
          <a:lstStyle/>
          <a:p>
            <a:pPr marL="0" indent="0" algn="l">
              <a:lnSpc>
                <a:spcPts val="2750"/>
              </a:lnSpc>
              <a:buNone/>
            </a:pPr>
            <a:r>
              <a:rPr lang="en-US" sz="2200" dirty="0">
                <a:solidFill>
                  <a:srgbClr val="432338"/>
                </a:solidFill>
                <a:latin typeface="Noto Serif HK Semi Bold" pitchFamily="34" charset="0"/>
                <a:ea typeface="Noto Serif HK Semi Bold" pitchFamily="34" charset="-122"/>
                <a:cs typeface="Noto Serif HK Semi Bold" pitchFamily="34" charset="-120"/>
              </a:rPr>
              <a:t>Why is technological obsolescence a greater threat than physical decay in some cases?</a:t>
            </a:r>
            <a:endParaRPr lang="en-US" sz="2200" dirty="0"/>
          </a:p>
        </p:txBody>
      </p:sp>
      <p:sp>
        <p:nvSpPr>
          <p:cNvPr id="6" name="Shape 4"/>
          <p:cNvSpPr/>
          <p:nvPr/>
        </p:nvSpPr>
        <p:spPr>
          <a:xfrm>
            <a:off x="7464743" y="3328630"/>
            <a:ext cx="538520" cy="538520"/>
          </a:xfrm>
          <a:prstGeom prst="roundRect">
            <a:avLst>
              <a:gd name="adj" fmla="val 18670"/>
            </a:avLst>
          </a:prstGeom>
          <a:solidFill>
            <a:srgbClr val="F9D2EB"/>
          </a:solidFill>
          <a:ln w="7620">
            <a:solidFill>
              <a:srgbClr val="DFB8D1"/>
            </a:solidFill>
            <a:prstDash val="solid"/>
          </a:ln>
        </p:spPr>
      </p:sp>
      <p:sp>
        <p:nvSpPr>
          <p:cNvPr id="7" name="Text 5"/>
          <p:cNvSpPr/>
          <p:nvPr/>
        </p:nvSpPr>
        <p:spPr>
          <a:xfrm>
            <a:off x="7564993" y="3386614"/>
            <a:ext cx="337899" cy="422434"/>
          </a:xfrm>
          <a:prstGeom prst="rect">
            <a:avLst/>
          </a:prstGeom>
          <a:noFill/>
          <a:ln/>
        </p:spPr>
        <p:txBody>
          <a:bodyPr wrap="none" lIns="0" tIns="0" rIns="0" bIns="0" rtlCol="0" anchor="t"/>
          <a:lstStyle/>
          <a:p>
            <a:pPr marL="0" indent="0" algn="ctr">
              <a:lnSpc>
                <a:spcPts val="2650"/>
              </a:lnSpc>
              <a:buNone/>
            </a:pPr>
            <a:r>
              <a:rPr lang="en-US" sz="2650" dirty="0">
                <a:solidFill>
                  <a:srgbClr val="432338"/>
                </a:solidFill>
                <a:latin typeface="Noto Serif HK Semi Bold" pitchFamily="34" charset="0"/>
                <a:ea typeface="Noto Serif HK Semi Bold" pitchFamily="34" charset="-122"/>
                <a:cs typeface="Noto Serif HK Semi Bold" pitchFamily="34" charset="-120"/>
              </a:rPr>
              <a:t>2</a:t>
            </a:r>
            <a:endParaRPr lang="en-US" sz="2650" dirty="0"/>
          </a:p>
        </p:txBody>
      </p:sp>
      <p:sp>
        <p:nvSpPr>
          <p:cNvPr id="8" name="Text 6"/>
          <p:cNvSpPr/>
          <p:nvPr/>
        </p:nvSpPr>
        <p:spPr>
          <a:xfrm>
            <a:off x="8242578" y="3410903"/>
            <a:ext cx="5550098" cy="703898"/>
          </a:xfrm>
          <a:prstGeom prst="rect">
            <a:avLst/>
          </a:prstGeom>
          <a:noFill/>
          <a:ln/>
        </p:spPr>
        <p:txBody>
          <a:bodyPr wrap="square" lIns="0" tIns="0" rIns="0" bIns="0" rtlCol="0" anchor="t"/>
          <a:lstStyle/>
          <a:p>
            <a:pPr marL="0" indent="0" algn="l">
              <a:lnSpc>
                <a:spcPts val="2750"/>
              </a:lnSpc>
              <a:buNone/>
            </a:pPr>
            <a:r>
              <a:rPr lang="en-US" sz="2200" dirty="0">
                <a:solidFill>
                  <a:srgbClr val="432338"/>
                </a:solidFill>
                <a:latin typeface="Noto Serif HK Semi Bold" pitchFamily="34" charset="0"/>
                <a:ea typeface="Noto Serif HK Semi Bold" pitchFamily="34" charset="-122"/>
                <a:cs typeface="Noto Serif HK Semi Bold" pitchFamily="34" charset="-120"/>
              </a:rPr>
              <a:t>What environmental factor poses the greatest risk to audiovisual materials?</a:t>
            </a:r>
            <a:endParaRPr lang="en-US" sz="2200" dirty="0"/>
          </a:p>
        </p:txBody>
      </p:sp>
      <p:sp>
        <p:nvSpPr>
          <p:cNvPr id="9" name="Shape 7"/>
          <p:cNvSpPr/>
          <p:nvPr/>
        </p:nvSpPr>
        <p:spPr>
          <a:xfrm>
            <a:off x="837724" y="4945499"/>
            <a:ext cx="538520" cy="538520"/>
          </a:xfrm>
          <a:prstGeom prst="roundRect">
            <a:avLst>
              <a:gd name="adj" fmla="val 18670"/>
            </a:avLst>
          </a:prstGeom>
          <a:solidFill>
            <a:srgbClr val="F9D2EB"/>
          </a:solidFill>
          <a:ln w="7620">
            <a:solidFill>
              <a:srgbClr val="DFB8D1"/>
            </a:solidFill>
            <a:prstDash val="solid"/>
          </a:ln>
        </p:spPr>
      </p:sp>
      <p:sp>
        <p:nvSpPr>
          <p:cNvPr id="10" name="Text 8"/>
          <p:cNvSpPr/>
          <p:nvPr/>
        </p:nvSpPr>
        <p:spPr>
          <a:xfrm>
            <a:off x="937974" y="5003483"/>
            <a:ext cx="337899" cy="422434"/>
          </a:xfrm>
          <a:prstGeom prst="rect">
            <a:avLst/>
          </a:prstGeom>
          <a:noFill/>
          <a:ln/>
        </p:spPr>
        <p:txBody>
          <a:bodyPr wrap="none" lIns="0" tIns="0" rIns="0" bIns="0" rtlCol="0" anchor="t"/>
          <a:lstStyle/>
          <a:p>
            <a:pPr marL="0" indent="0" algn="ctr">
              <a:lnSpc>
                <a:spcPts val="2650"/>
              </a:lnSpc>
              <a:buNone/>
            </a:pPr>
            <a:r>
              <a:rPr lang="en-US" sz="2650" dirty="0">
                <a:solidFill>
                  <a:srgbClr val="432338"/>
                </a:solidFill>
                <a:latin typeface="Noto Serif HK Semi Bold" pitchFamily="34" charset="0"/>
                <a:ea typeface="Noto Serif HK Semi Bold" pitchFamily="34" charset="-122"/>
                <a:cs typeface="Noto Serif HK Semi Bold" pitchFamily="34" charset="-120"/>
              </a:rPr>
              <a:t>3</a:t>
            </a:r>
            <a:endParaRPr lang="en-US" sz="2650" dirty="0"/>
          </a:p>
        </p:txBody>
      </p:sp>
      <p:sp>
        <p:nvSpPr>
          <p:cNvPr id="11" name="Text 9"/>
          <p:cNvSpPr/>
          <p:nvPr/>
        </p:nvSpPr>
        <p:spPr>
          <a:xfrm>
            <a:off x="1615559" y="5027771"/>
            <a:ext cx="5549979" cy="1055846"/>
          </a:xfrm>
          <a:prstGeom prst="rect">
            <a:avLst/>
          </a:prstGeom>
          <a:noFill/>
          <a:ln/>
        </p:spPr>
        <p:txBody>
          <a:bodyPr wrap="square" lIns="0" tIns="0" rIns="0" bIns="0" rtlCol="0" anchor="t"/>
          <a:lstStyle/>
          <a:p>
            <a:pPr marL="0" indent="0" algn="l">
              <a:lnSpc>
                <a:spcPts val="2750"/>
              </a:lnSpc>
              <a:buNone/>
            </a:pPr>
            <a:r>
              <a:rPr lang="en-US" sz="2200" dirty="0">
                <a:solidFill>
                  <a:srgbClr val="432338"/>
                </a:solidFill>
                <a:latin typeface="Noto Serif HK Semi Bold" pitchFamily="34" charset="0"/>
                <a:ea typeface="Noto Serif HK Semi Bold" pitchFamily="34" charset="-122"/>
                <a:cs typeface="Noto Serif HK Semi Bold" pitchFamily="34" charset="-120"/>
              </a:rPr>
              <a:t>How can Nigerian libraries improve audiovisual preservation despite limited funding?</a:t>
            </a:r>
            <a:endParaRPr lang="en-US" sz="2200" dirty="0"/>
          </a:p>
        </p:txBody>
      </p:sp>
      <p:sp>
        <p:nvSpPr>
          <p:cNvPr id="12" name="Shape 10"/>
          <p:cNvSpPr/>
          <p:nvPr/>
        </p:nvSpPr>
        <p:spPr>
          <a:xfrm>
            <a:off x="7464743" y="4945499"/>
            <a:ext cx="538520" cy="538520"/>
          </a:xfrm>
          <a:prstGeom prst="roundRect">
            <a:avLst>
              <a:gd name="adj" fmla="val 18670"/>
            </a:avLst>
          </a:prstGeom>
          <a:solidFill>
            <a:srgbClr val="F9D2EB"/>
          </a:solidFill>
          <a:ln w="7620">
            <a:solidFill>
              <a:srgbClr val="DFB8D1"/>
            </a:solidFill>
            <a:prstDash val="solid"/>
          </a:ln>
        </p:spPr>
      </p:sp>
      <p:sp>
        <p:nvSpPr>
          <p:cNvPr id="13" name="Text 11"/>
          <p:cNvSpPr/>
          <p:nvPr/>
        </p:nvSpPr>
        <p:spPr>
          <a:xfrm>
            <a:off x="7564993" y="5003483"/>
            <a:ext cx="337899" cy="422434"/>
          </a:xfrm>
          <a:prstGeom prst="rect">
            <a:avLst/>
          </a:prstGeom>
          <a:noFill/>
          <a:ln/>
        </p:spPr>
        <p:txBody>
          <a:bodyPr wrap="none" lIns="0" tIns="0" rIns="0" bIns="0" rtlCol="0" anchor="t"/>
          <a:lstStyle/>
          <a:p>
            <a:pPr marL="0" indent="0" algn="ctr">
              <a:lnSpc>
                <a:spcPts val="2650"/>
              </a:lnSpc>
              <a:buNone/>
            </a:pPr>
            <a:r>
              <a:rPr lang="en-US" sz="2650" dirty="0">
                <a:solidFill>
                  <a:srgbClr val="432338"/>
                </a:solidFill>
                <a:latin typeface="Noto Serif HK Semi Bold" pitchFamily="34" charset="0"/>
                <a:ea typeface="Noto Serif HK Semi Bold" pitchFamily="34" charset="-122"/>
                <a:cs typeface="Noto Serif HK Semi Bold" pitchFamily="34" charset="-120"/>
              </a:rPr>
              <a:t>4</a:t>
            </a:r>
            <a:endParaRPr lang="en-US" sz="2650" dirty="0"/>
          </a:p>
        </p:txBody>
      </p:sp>
      <p:sp>
        <p:nvSpPr>
          <p:cNvPr id="14" name="Text 12"/>
          <p:cNvSpPr/>
          <p:nvPr/>
        </p:nvSpPr>
        <p:spPr>
          <a:xfrm>
            <a:off x="8242578" y="5027771"/>
            <a:ext cx="5550098" cy="1055846"/>
          </a:xfrm>
          <a:prstGeom prst="rect">
            <a:avLst/>
          </a:prstGeom>
          <a:noFill/>
          <a:ln/>
        </p:spPr>
        <p:txBody>
          <a:bodyPr wrap="square" lIns="0" tIns="0" rIns="0" bIns="0" rtlCol="0" anchor="t"/>
          <a:lstStyle/>
          <a:p>
            <a:pPr marL="0" indent="0" algn="l">
              <a:lnSpc>
                <a:spcPts val="2750"/>
              </a:lnSpc>
              <a:buNone/>
            </a:pPr>
            <a:r>
              <a:rPr lang="en-US" sz="2200" dirty="0">
                <a:solidFill>
                  <a:srgbClr val="432338"/>
                </a:solidFill>
                <a:latin typeface="Noto Serif HK Semi Bold" pitchFamily="34" charset="0"/>
                <a:ea typeface="Noto Serif HK Semi Bold" pitchFamily="34" charset="-122"/>
                <a:cs typeface="Noto Serif HK Semi Bold" pitchFamily="34" charset="-120"/>
              </a:rPr>
              <a:t>Is digitization a permanent preservation solution? Why or why not?</a:t>
            </a:r>
            <a:endParaRPr lang="en-US" sz="2200" dirty="0"/>
          </a:p>
        </p:txBody>
      </p:sp>
      <p:pic>
        <p:nvPicPr>
          <p:cNvPr id="15" name="Picture 1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2496443" y="7248004"/>
            <a:ext cx="2143125" cy="96469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2189797"/>
            <a:ext cx="9546788" cy="708779"/>
          </a:xfrm>
          <a:prstGeom prst="rect">
            <a:avLst/>
          </a:prstGeom>
          <a:noFill/>
          <a:ln/>
        </p:spPr>
        <p:txBody>
          <a:bodyPr wrap="non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Cataloging Audiovisual Materials</a:t>
            </a:r>
            <a:endParaRPr lang="en-US" sz="4450" dirty="0"/>
          </a:p>
        </p:txBody>
      </p:sp>
      <p:sp>
        <p:nvSpPr>
          <p:cNvPr id="3" name="Text 1"/>
          <p:cNvSpPr/>
          <p:nvPr/>
        </p:nvSpPr>
        <p:spPr>
          <a:xfrm>
            <a:off x="793790" y="3788688"/>
            <a:ext cx="3402330" cy="425291"/>
          </a:xfrm>
          <a:prstGeom prst="rect">
            <a:avLst/>
          </a:prstGeom>
          <a:noFill/>
          <a:ln/>
        </p:spPr>
        <p:txBody>
          <a:bodyPr wrap="none" lIns="0" tIns="0" rIns="0" bIns="0" rtlCol="0" anchor="t"/>
          <a:lstStyle/>
          <a:p>
            <a:pPr marL="0" indent="0" algn="l">
              <a:lnSpc>
                <a:spcPts val="3300"/>
              </a:lnSpc>
              <a:buNone/>
            </a:pPr>
            <a:r>
              <a:rPr lang="en-US" sz="2650" b="1" dirty="0">
                <a:solidFill>
                  <a:srgbClr val="006747"/>
                </a:solidFill>
                <a:latin typeface="Noto Serif SC Bold" pitchFamily="34" charset="0"/>
                <a:ea typeface="Noto Serif SC Bold" pitchFamily="34" charset="-122"/>
                <a:cs typeface="Noto Serif SC Bold" pitchFamily="34" charset="-120"/>
              </a:rPr>
              <a:t>Definition</a:t>
            </a:r>
            <a:endParaRPr lang="en-US" sz="2650" dirty="0"/>
          </a:p>
        </p:txBody>
      </p:sp>
      <p:sp>
        <p:nvSpPr>
          <p:cNvPr id="4" name="Text 2"/>
          <p:cNvSpPr/>
          <p:nvPr/>
        </p:nvSpPr>
        <p:spPr>
          <a:xfrm>
            <a:off x="793790" y="4213979"/>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Cataloging is the process of creating bibliographic records that describe and identify library materials.</a:t>
            </a:r>
            <a:endParaRPr lang="en-US" sz="1750" dirty="0"/>
          </a:p>
        </p:txBody>
      </p:sp>
      <p:sp>
        <p:nvSpPr>
          <p:cNvPr id="5" name="Text 3"/>
          <p:cNvSpPr/>
          <p:nvPr/>
        </p:nvSpPr>
        <p:spPr>
          <a:xfrm>
            <a:off x="793790" y="5379243"/>
            <a:ext cx="5049679" cy="425291"/>
          </a:xfrm>
          <a:prstGeom prst="rect">
            <a:avLst/>
          </a:prstGeom>
          <a:noFill/>
          <a:ln/>
        </p:spPr>
        <p:txBody>
          <a:bodyPr wrap="none" lIns="0" tIns="0" rIns="0" bIns="0" rtlCol="0" anchor="t"/>
          <a:lstStyle/>
          <a:p>
            <a:pPr marL="0" indent="0" algn="l">
              <a:lnSpc>
                <a:spcPts val="3300"/>
              </a:lnSpc>
              <a:buNone/>
            </a:pPr>
            <a:r>
              <a:rPr lang="en-US" sz="2650" b="1" dirty="0">
                <a:solidFill>
                  <a:srgbClr val="006747"/>
                </a:solidFill>
                <a:latin typeface="Noto Serif SC Bold" pitchFamily="34" charset="0"/>
                <a:ea typeface="Noto Serif SC Bold" pitchFamily="34" charset="-122"/>
                <a:cs typeface="Noto Serif SC Bold" pitchFamily="34" charset="-120"/>
              </a:rPr>
              <a:t>Challenges with AV materials</a:t>
            </a:r>
            <a:endParaRPr lang="en-US" sz="2650" dirty="0"/>
          </a:p>
        </p:txBody>
      </p:sp>
      <p:sp>
        <p:nvSpPr>
          <p:cNvPr id="6" name="Text 4"/>
          <p:cNvSpPr/>
          <p:nvPr/>
        </p:nvSpPr>
        <p:spPr>
          <a:xfrm>
            <a:off x="793790" y="5818703"/>
            <a:ext cx="6244709"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Unlike books, AV resources often lack standardized title pages or consistent metadata.</a:t>
            </a:r>
            <a:endParaRPr lang="en-US" sz="1750" dirty="0"/>
          </a:p>
        </p:txBody>
      </p:sp>
      <p:sp>
        <p:nvSpPr>
          <p:cNvPr id="7" name="Text 5"/>
          <p:cNvSpPr/>
          <p:nvPr/>
        </p:nvSpPr>
        <p:spPr>
          <a:xfrm>
            <a:off x="7599521" y="3182064"/>
            <a:ext cx="3687366" cy="425291"/>
          </a:xfrm>
          <a:prstGeom prst="rect">
            <a:avLst/>
          </a:prstGeom>
          <a:noFill/>
          <a:ln/>
        </p:spPr>
        <p:txBody>
          <a:bodyPr wrap="none" lIns="0" tIns="0" rIns="0" bIns="0" rtlCol="0" anchor="t"/>
          <a:lstStyle/>
          <a:p>
            <a:pPr marL="0" indent="0" algn="l">
              <a:lnSpc>
                <a:spcPts val="3300"/>
              </a:lnSpc>
              <a:buNone/>
            </a:pPr>
            <a:r>
              <a:rPr lang="en-US" sz="2650" b="1" dirty="0">
                <a:solidFill>
                  <a:srgbClr val="006747"/>
                </a:solidFill>
                <a:latin typeface="Noto Serif SC Bold" pitchFamily="34" charset="0"/>
                <a:ea typeface="Noto Serif SC Bold" pitchFamily="34" charset="-122"/>
                <a:cs typeface="Noto Serif SC Bold" pitchFamily="34" charset="-120"/>
              </a:rPr>
              <a:t>Cataloging Standards</a:t>
            </a:r>
            <a:endParaRPr lang="en-US" sz="2650" dirty="0"/>
          </a:p>
        </p:txBody>
      </p:sp>
      <p:sp>
        <p:nvSpPr>
          <p:cNvPr id="8" name="Text 6"/>
          <p:cNvSpPr/>
          <p:nvPr/>
        </p:nvSpPr>
        <p:spPr>
          <a:xfrm>
            <a:off x="7599521" y="3788688"/>
            <a:ext cx="6244709" cy="1530906"/>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4B4A4A"/>
                </a:solidFill>
                <a:latin typeface="Geist" pitchFamily="34" charset="0"/>
                <a:ea typeface="Geist" pitchFamily="34" charset="-122"/>
                <a:cs typeface="Geist" pitchFamily="34" charset="-120"/>
              </a:rPr>
              <a:t>AACR2 / RDA (Resource Description and Access):</a:t>
            </a:r>
            <a:r>
              <a:rPr lang="en-US" sz="1750" dirty="0">
                <a:solidFill>
                  <a:srgbClr val="4B4A4A"/>
                </a:solidFill>
                <a:latin typeface="Geist" pitchFamily="34" charset="0"/>
                <a:ea typeface="Geist" pitchFamily="34" charset="-122"/>
                <a:cs typeface="Geist" pitchFamily="34" charset="-120"/>
              </a:rPr>
              <a:t> Provide rules for describing AV formats.</a:t>
            </a:r>
            <a:endParaRPr lang="en-US" sz="1750" dirty="0"/>
          </a:p>
          <a:p>
            <a:pPr marL="342900" indent="-342900" algn="l">
              <a:lnSpc>
                <a:spcPts val="2850"/>
              </a:lnSpc>
              <a:buSzPct val="100000"/>
              <a:buChar char="•"/>
            </a:pPr>
            <a:r>
              <a:rPr lang="en-US" sz="1750" b="1" dirty="0">
                <a:solidFill>
                  <a:srgbClr val="4B4A4A"/>
                </a:solidFill>
                <a:latin typeface="Geist" pitchFamily="34" charset="0"/>
                <a:ea typeface="Geist" pitchFamily="34" charset="-122"/>
                <a:cs typeface="Geist" pitchFamily="34" charset="-120"/>
              </a:rPr>
              <a:t>MARC (Machine-Readable Cataloging):</a:t>
            </a:r>
            <a:r>
              <a:rPr lang="en-US" sz="1750" dirty="0">
                <a:solidFill>
                  <a:srgbClr val="4B4A4A"/>
                </a:solidFill>
                <a:latin typeface="Geist" pitchFamily="34" charset="0"/>
                <a:ea typeface="Geist" pitchFamily="34" charset="-122"/>
                <a:cs typeface="Geist" pitchFamily="34" charset="-120"/>
              </a:rPr>
              <a:t> Used to encode bibliographic data for AV resources.</a:t>
            </a:r>
            <a:endParaRPr lang="en-US" sz="1750" dirty="0"/>
          </a:p>
        </p:txBody>
      </p:sp>
      <p:sp>
        <p:nvSpPr>
          <p:cNvPr id="9" name="Text 7"/>
          <p:cNvSpPr/>
          <p:nvPr/>
        </p:nvSpPr>
        <p:spPr>
          <a:xfrm>
            <a:off x="7599521" y="5677796"/>
            <a:ext cx="3402330" cy="425291"/>
          </a:xfrm>
          <a:prstGeom prst="rect">
            <a:avLst/>
          </a:prstGeom>
          <a:noFill/>
          <a:ln/>
        </p:spPr>
        <p:txBody>
          <a:bodyPr wrap="none" lIns="0" tIns="0" rIns="0" bIns="0" rtlCol="0" anchor="t"/>
          <a:lstStyle/>
          <a:p>
            <a:pPr marL="0" indent="0" algn="l">
              <a:lnSpc>
                <a:spcPts val="3300"/>
              </a:lnSpc>
              <a:buNone/>
            </a:pPr>
            <a:r>
              <a:rPr lang="en-US" sz="2650" b="1" dirty="0">
                <a:solidFill>
                  <a:srgbClr val="006747"/>
                </a:solidFill>
                <a:latin typeface="Noto Serif SC Bold" pitchFamily="34" charset="0"/>
                <a:ea typeface="Noto Serif SC Bold" pitchFamily="34" charset="-122"/>
                <a:cs typeface="Noto Serif SC Bold" pitchFamily="34" charset="-120"/>
              </a:rPr>
              <a:t>Example</a:t>
            </a:r>
            <a:endParaRPr lang="en-US" sz="2650" dirty="0"/>
          </a:p>
        </p:txBody>
      </p:sp>
      <p:sp>
        <p:nvSpPr>
          <p:cNvPr id="10" name="Text 8"/>
          <p:cNvSpPr/>
          <p:nvPr/>
        </p:nvSpPr>
        <p:spPr>
          <a:xfrm>
            <a:off x="7599521" y="6103087"/>
            <a:ext cx="6244709" cy="691117"/>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A DVD of a documentary may require cataloging of title, director, producer, year of release, format, and duration.</a:t>
            </a:r>
            <a:endParaRPr lang="en-US" sz="1750" dirty="0"/>
          </a:p>
        </p:txBody>
      </p:sp>
      <p:pic>
        <p:nvPicPr>
          <p:cNvPr id="11" name="Picture 10"/>
          <p:cNvPicPr>
            <a:picLocks noChangeAspect="1"/>
          </p:cNvPicPr>
          <p:nvPr/>
        </p:nvPicPr>
        <p:blipFill>
          <a:blip r:embed="rId3"/>
          <a:stretch>
            <a:fillRect/>
          </a:stretch>
        </p:blipFill>
        <p:spPr>
          <a:xfrm>
            <a:off x="12490519" y="7187608"/>
            <a:ext cx="2139881" cy="1041991"/>
          </a:xfrm>
          <a:prstGeom prst="rect">
            <a:avLst/>
          </a:prstGeom>
        </p:spPr>
      </p:pic>
      <p:sp>
        <p:nvSpPr>
          <p:cNvPr id="12" name="Rectangle 11"/>
          <p:cNvSpPr/>
          <p:nvPr/>
        </p:nvSpPr>
        <p:spPr>
          <a:xfrm>
            <a:off x="793790" y="1169581"/>
            <a:ext cx="12496908" cy="515526"/>
          </a:xfrm>
          <a:prstGeom prst="rect">
            <a:avLst/>
          </a:prstGeom>
        </p:spPr>
        <p:txBody>
          <a:bodyPr wrap="square">
            <a:spAutoFit/>
          </a:bodyPr>
          <a:lstStyle/>
          <a:p>
            <a:pPr>
              <a:lnSpc>
                <a:spcPts val="3300"/>
              </a:lnSpc>
            </a:pPr>
            <a:r>
              <a:rPr lang="en-US" sz="4400" b="1" dirty="0" smtClean="0">
                <a:solidFill>
                  <a:srgbClr val="006747"/>
                </a:solidFill>
                <a:latin typeface="Noto Serif SC Bold" pitchFamily="34" charset="0"/>
                <a:ea typeface="Noto Serif SC Bold" pitchFamily="34" charset="-122"/>
                <a:cs typeface="Noto Serif SC Bold" pitchFamily="34" charset="-120"/>
              </a:rPr>
              <a:t>Topic: Organization of Audiovisual Resources</a:t>
            </a:r>
            <a:endParaRPr lang="en-US" sz="4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750927"/>
            <a:ext cx="13042821" cy="1417558"/>
          </a:xfrm>
          <a:prstGeom prst="rect">
            <a:avLst/>
          </a:prstGeom>
          <a:noFill/>
          <a:ln/>
        </p:spPr>
        <p:txBody>
          <a:bodyPr wrap="squar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Metadata and Classification for Audiovisual Resources</a:t>
            </a:r>
            <a:endParaRPr lang="en-US" sz="4450" dirty="0"/>
          </a:p>
        </p:txBody>
      </p:sp>
      <p:sp>
        <p:nvSpPr>
          <p:cNvPr id="3" name="Shape 1"/>
          <p:cNvSpPr/>
          <p:nvPr/>
        </p:nvSpPr>
        <p:spPr>
          <a:xfrm>
            <a:off x="793790" y="2622113"/>
            <a:ext cx="6407944" cy="1730812"/>
          </a:xfrm>
          <a:prstGeom prst="roundRect">
            <a:avLst>
              <a:gd name="adj" fmla="val 8453"/>
            </a:avLst>
          </a:prstGeom>
          <a:solidFill>
            <a:srgbClr val="E5F9F2">
              <a:alpha val="95000"/>
            </a:srgbClr>
          </a:solidFill>
          <a:ln w="30480">
            <a:solidFill>
              <a:srgbClr val="B7D5CA"/>
            </a:solidFill>
            <a:prstDash val="solid"/>
          </a:ln>
        </p:spPr>
      </p:sp>
      <p:sp>
        <p:nvSpPr>
          <p:cNvPr id="4" name="Shape 2"/>
          <p:cNvSpPr/>
          <p:nvPr/>
        </p:nvSpPr>
        <p:spPr>
          <a:xfrm>
            <a:off x="763310" y="2622113"/>
            <a:ext cx="121920" cy="1730812"/>
          </a:xfrm>
          <a:prstGeom prst="roundRect">
            <a:avLst>
              <a:gd name="adj" fmla="val 167442"/>
            </a:avLst>
          </a:prstGeom>
          <a:solidFill>
            <a:srgbClr val="006747"/>
          </a:solidFill>
          <a:ln/>
        </p:spPr>
      </p:sp>
      <p:sp>
        <p:nvSpPr>
          <p:cNvPr id="5" name="Text 3"/>
          <p:cNvSpPr/>
          <p:nvPr/>
        </p:nvSpPr>
        <p:spPr>
          <a:xfrm>
            <a:off x="1142524" y="287940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Metadata</a:t>
            </a:r>
            <a:endParaRPr lang="en-US" sz="2200" dirty="0"/>
          </a:p>
        </p:txBody>
      </p:sp>
      <p:sp>
        <p:nvSpPr>
          <p:cNvPr id="6" name="Text 4"/>
          <p:cNvSpPr/>
          <p:nvPr/>
        </p:nvSpPr>
        <p:spPr>
          <a:xfrm>
            <a:off x="1142524" y="3369826"/>
            <a:ext cx="5801916"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Structured information describing AV materials (e.g., creator, subject, format, language, duration).</a:t>
            </a:r>
            <a:endParaRPr lang="en-US" sz="1750" dirty="0"/>
          </a:p>
        </p:txBody>
      </p:sp>
      <p:sp>
        <p:nvSpPr>
          <p:cNvPr id="7" name="Shape 5"/>
          <p:cNvSpPr/>
          <p:nvPr/>
        </p:nvSpPr>
        <p:spPr>
          <a:xfrm>
            <a:off x="7428548" y="2622113"/>
            <a:ext cx="6408063" cy="1730812"/>
          </a:xfrm>
          <a:prstGeom prst="roundRect">
            <a:avLst>
              <a:gd name="adj" fmla="val 8453"/>
            </a:avLst>
          </a:prstGeom>
          <a:solidFill>
            <a:srgbClr val="E5F9F2">
              <a:alpha val="95000"/>
            </a:srgbClr>
          </a:solidFill>
          <a:ln w="30480">
            <a:solidFill>
              <a:srgbClr val="B7D5CA"/>
            </a:solidFill>
            <a:prstDash val="solid"/>
          </a:ln>
        </p:spPr>
      </p:sp>
      <p:sp>
        <p:nvSpPr>
          <p:cNvPr id="8" name="Shape 6"/>
          <p:cNvSpPr/>
          <p:nvPr/>
        </p:nvSpPr>
        <p:spPr>
          <a:xfrm>
            <a:off x="7398067" y="2622113"/>
            <a:ext cx="121920" cy="1730812"/>
          </a:xfrm>
          <a:prstGeom prst="roundRect">
            <a:avLst>
              <a:gd name="adj" fmla="val 167442"/>
            </a:avLst>
          </a:prstGeom>
          <a:solidFill>
            <a:srgbClr val="006747"/>
          </a:solidFill>
          <a:ln/>
        </p:spPr>
      </p:sp>
      <p:sp>
        <p:nvSpPr>
          <p:cNvPr id="9" name="Text 7"/>
          <p:cNvSpPr/>
          <p:nvPr/>
        </p:nvSpPr>
        <p:spPr>
          <a:xfrm>
            <a:off x="7777282" y="2879408"/>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Importance</a:t>
            </a:r>
            <a:endParaRPr lang="en-US" sz="2200" dirty="0"/>
          </a:p>
        </p:txBody>
      </p:sp>
      <p:sp>
        <p:nvSpPr>
          <p:cNvPr id="10" name="Text 8"/>
          <p:cNvSpPr/>
          <p:nvPr/>
        </p:nvSpPr>
        <p:spPr>
          <a:xfrm>
            <a:off x="7777282" y="3369826"/>
            <a:ext cx="5802035" cy="725805"/>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Metadata supports discovery, retrieval, and interoperability across systems.</a:t>
            </a:r>
            <a:endParaRPr lang="en-US" sz="1750" dirty="0"/>
          </a:p>
        </p:txBody>
      </p:sp>
      <p:sp>
        <p:nvSpPr>
          <p:cNvPr id="11" name="Shape 9"/>
          <p:cNvSpPr/>
          <p:nvPr/>
        </p:nvSpPr>
        <p:spPr>
          <a:xfrm>
            <a:off x="793790" y="4579739"/>
            <a:ext cx="6407944" cy="2898815"/>
          </a:xfrm>
          <a:prstGeom prst="roundRect">
            <a:avLst>
              <a:gd name="adj" fmla="val 5047"/>
            </a:avLst>
          </a:prstGeom>
          <a:solidFill>
            <a:srgbClr val="E5F9F2">
              <a:alpha val="95000"/>
            </a:srgbClr>
          </a:solidFill>
          <a:ln w="30480">
            <a:solidFill>
              <a:srgbClr val="B7D5CA"/>
            </a:solidFill>
            <a:prstDash val="solid"/>
          </a:ln>
        </p:spPr>
      </p:sp>
      <p:sp>
        <p:nvSpPr>
          <p:cNvPr id="12" name="Shape 10"/>
          <p:cNvSpPr/>
          <p:nvPr/>
        </p:nvSpPr>
        <p:spPr>
          <a:xfrm>
            <a:off x="763310" y="4579739"/>
            <a:ext cx="121920" cy="2898815"/>
          </a:xfrm>
          <a:prstGeom prst="roundRect">
            <a:avLst>
              <a:gd name="adj" fmla="val 167442"/>
            </a:avLst>
          </a:prstGeom>
          <a:solidFill>
            <a:srgbClr val="006747"/>
          </a:solidFill>
          <a:ln/>
        </p:spPr>
      </p:sp>
      <p:sp>
        <p:nvSpPr>
          <p:cNvPr id="13" name="Text 11"/>
          <p:cNvSpPr/>
          <p:nvPr/>
        </p:nvSpPr>
        <p:spPr>
          <a:xfrm>
            <a:off x="1142524" y="4837033"/>
            <a:ext cx="3208377"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Classification Systems</a:t>
            </a:r>
            <a:endParaRPr lang="en-US" sz="2200" dirty="0"/>
          </a:p>
        </p:txBody>
      </p:sp>
      <p:sp>
        <p:nvSpPr>
          <p:cNvPr id="14" name="Text 12"/>
          <p:cNvSpPr/>
          <p:nvPr/>
        </p:nvSpPr>
        <p:spPr>
          <a:xfrm>
            <a:off x="1142524" y="5327452"/>
            <a:ext cx="5801916" cy="1893808"/>
          </a:xfrm>
          <a:prstGeom prst="rect">
            <a:avLst/>
          </a:prstGeom>
          <a:noFill/>
          <a:ln/>
        </p:spPr>
        <p:txBody>
          <a:bodyPr wrap="square" lIns="0" tIns="0" rIns="0" bIns="0" rtlCol="0" anchor="t"/>
          <a:lstStyle/>
          <a:p>
            <a:pPr marL="342900" indent="-342900" algn="l">
              <a:lnSpc>
                <a:spcPts val="2850"/>
              </a:lnSpc>
              <a:buSzPct val="100000"/>
              <a:buChar char="•"/>
            </a:pPr>
            <a:r>
              <a:rPr lang="en-US" sz="1750" b="1" dirty="0">
                <a:solidFill>
                  <a:srgbClr val="4B4A4A"/>
                </a:solidFill>
                <a:latin typeface="Geist" pitchFamily="34" charset="0"/>
                <a:ea typeface="Geist" pitchFamily="34" charset="-122"/>
                <a:cs typeface="Geist" pitchFamily="34" charset="-120"/>
              </a:rPr>
              <a:t>Dewey Decimal Classification (DDC) and Library of Congress Classification (LCC)</a:t>
            </a:r>
            <a:r>
              <a:rPr lang="en-US" sz="1750" dirty="0">
                <a:solidFill>
                  <a:srgbClr val="4B4A4A"/>
                </a:solidFill>
                <a:latin typeface="Geist" pitchFamily="34" charset="0"/>
                <a:ea typeface="Geist" pitchFamily="34" charset="-122"/>
                <a:cs typeface="Geist" pitchFamily="34" charset="-120"/>
              </a:rPr>
              <a:t> can be adapted for AV materials.</a:t>
            </a:r>
            <a:endParaRPr lang="en-US" sz="1750" dirty="0"/>
          </a:p>
          <a:p>
            <a:pPr marL="342900" indent="-342900" algn="l">
              <a:lnSpc>
                <a:spcPts val="2850"/>
              </a:lnSpc>
              <a:buSzPct val="100000"/>
              <a:buChar char="•"/>
            </a:pPr>
            <a:r>
              <a:rPr lang="en-US" sz="1750" b="1" dirty="0">
                <a:solidFill>
                  <a:srgbClr val="4B4A4A"/>
                </a:solidFill>
                <a:latin typeface="Geist" pitchFamily="34" charset="0"/>
                <a:ea typeface="Geist" pitchFamily="34" charset="-122"/>
                <a:cs typeface="Geist" pitchFamily="34" charset="-120"/>
              </a:rPr>
              <a:t>Subject headings (e.g., Library of Congress Subject Headings)</a:t>
            </a:r>
            <a:r>
              <a:rPr lang="en-US" sz="1750" dirty="0">
                <a:solidFill>
                  <a:srgbClr val="4B4A4A"/>
                </a:solidFill>
                <a:latin typeface="Geist" pitchFamily="34" charset="0"/>
                <a:ea typeface="Geist" pitchFamily="34" charset="-122"/>
                <a:cs typeface="Geist" pitchFamily="34" charset="-120"/>
              </a:rPr>
              <a:t> provide thematic access.</a:t>
            </a:r>
            <a:endParaRPr lang="en-US" sz="1750" dirty="0"/>
          </a:p>
        </p:txBody>
      </p:sp>
      <p:sp>
        <p:nvSpPr>
          <p:cNvPr id="15" name="Shape 13"/>
          <p:cNvSpPr/>
          <p:nvPr/>
        </p:nvSpPr>
        <p:spPr>
          <a:xfrm>
            <a:off x="7428548" y="4579739"/>
            <a:ext cx="6408063" cy="2898815"/>
          </a:xfrm>
          <a:prstGeom prst="roundRect">
            <a:avLst>
              <a:gd name="adj" fmla="val 5047"/>
            </a:avLst>
          </a:prstGeom>
          <a:solidFill>
            <a:srgbClr val="E5F9F2">
              <a:alpha val="95000"/>
            </a:srgbClr>
          </a:solidFill>
          <a:ln w="30480">
            <a:solidFill>
              <a:srgbClr val="B7D5CA"/>
            </a:solidFill>
            <a:prstDash val="solid"/>
          </a:ln>
        </p:spPr>
      </p:sp>
      <p:sp>
        <p:nvSpPr>
          <p:cNvPr id="16" name="Shape 14"/>
          <p:cNvSpPr/>
          <p:nvPr/>
        </p:nvSpPr>
        <p:spPr>
          <a:xfrm>
            <a:off x="7398067" y="4579739"/>
            <a:ext cx="121920" cy="2898815"/>
          </a:xfrm>
          <a:prstGeom prst="roundRect">
            <a:avLst>
              <a:gd name="adj" fmla="val 167442"/>
            </a:avLst>
          </a:prstGeom>
          <a:solidFill>
            <a:srgbClr val="006747"/>
          </a:solidFill>
          <a:ln/>
        </p:spPr>
      </p:sp>
      <p:sp>
        <p:nvSpPr>
          <p:cNvPr id="17" name="Text 15"/>
          <p:cNvSpPr/>
          <p:nvPr/>
        </p:nvSpPr>
        <p:spPr>
          <a:xfrm>
            <a:off x="7777282" y="483703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Example</a:t>
            </a:r>
            <a:endParaRPr lang="en-US" sz="2200" dirty="0"/>
          </a:p>
        </p:txBody>
      </p:sp>
      <p:sp>
        <p:nvSpPr>
          <p:cNvPr id="18" name="Text 16"/>
          <p:cNvSpPr/>
          <p:nvPr/>
        </p:nvSpPr>
        <p:spPr>
          <a:xfrm>
            <a:off x="7777282" y="5327452"/>
            <a:ext cx="5802035"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A music CD might be classified under "780 – Music" in DDC, with metadata including artist, genre, and track list.</a:t>
            </a:r>
            <a:endParaRPr lang="en-US" sz="1750" dirty="0"/>
          </a:p>
        </p:txBody>
      </p:sp>
      <p:pic>
        <p:nvPicPr>
          <p:cNvPr id="19" name="Picture 18"/>
          <p:cNvPicPr>
            <a:picLocks noChangeAspect="1"/>
          </p:cNvPicPr>
          <p:nvPr/>
        </p:nvPicPr>
        <p:blipFill>
          <a:blip r:embed="rId3"/>
          <a:stretch>
            <a:fillRect/>
          </a:stretch>
        </p:blipFill>
        <p:spPr>
          <a:xfrm>
            <a:off x="12397704" y="7221260"/>
            <a:ext cx="2139881" cy="90352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03302" y="867251"/>
            <a:ext cx="13223796" cy="1256109"/>
          </a:xfrm>
          <a:prstGeom prst="rect">
            <a:avLst/>
          </a:prstGeom>
          <a:noFill/>
          <a:ln/>
        </p:spPr>
        <p:txBody>
          <a:bodyPr wrap="square" lIns="0" tIns="0" rIns="0" bIns="0" rtlCol="0" anchor="t"/>
          <a:lstStyle/>
          <a:p>
            <a:pPr marL="0" indent="0" algn="l">
              <a:lnSpc>
                <a:spcPts val="4900"/>
              </a:lnSpc>
              <a:buNone/>
            </a:pPr>
            <a:r>
              <a:rPr lang="en-US" sz="3950" b="1" dirty="0">
                <a:solidFill>
                  <a:srgbClr val="006747"/>
                </a:solidFill>
                <a:latin typeface="Noto Serif SC Bold" pitchFamily="34" charset="0"/>
                <a:ea typeface="Noto Serif SC Bold" pitchFamily="34" charset="-122"/>
                <a:cs typeface="Noto Serif SC Bold" pitchFamily="34" charset="-120"/>
              </a:rPr>
              <a:t>Developing a Classification System for Audiovisual Materials</a:t>
            </a:r>
            <a:endParaRPr lang="en-US" sz="3950" dirty="0"/>
          </a:p>
        </p:txBody>
      </p:sp>
      <p:sp>
        <p:nvSpPr>
          <p:cNvPr id="3" name="Text 1"/>
          <p:cNvSpPr/>
          <p:nvPr/>
        </p:nvSpPr>
        <p:spPr>
          <a:xfrm>
            <a:off x="703302" y="2194560"/>
            <a:ext cx="3611404" cy="376833"/>
          </a:xfrm>
          <a:prstGeom prst="rect">
            <a:avLst/>
          </a:prstGeom>
          <a:noFill/>
          <a:ln/>
        </p:spPr>
        <p:txBody>
          <a:bodyPr wrap="none" lIns="0" tIns="0" rIns="0" bIns="0" rtlCol="0" anchor="t"/>
          <a:lstStyle/>
          <a:p>
            <a:pPr marL="0" indent="0" algn="l">
              <a:lnSpc>
                <a:spcPts val="2950"/>
              </a:lnSpc>
              <a:buNone/>
            </a:pPr>
            <a:r>
              <a:rPr lang="en-US" sz="2350" b="1" dirty="0">
                <a:solidFill>
                  <a:srgbClr val="E04F00"/>
                </a:solidFill>
                <a:latin typeface="Noto Serif SC Bold" pitchFamily="34" charset="0"/>
                <a:ea typeface="Noto Serif SC Bold" pitchFamily="34" charset="-122"/>
                <a:cs typeface="Noto Serif SC Bold" pitchFamily="34" charset="-120"/>
              </a:rPr>
              <a:t>Need for Customization</a:t>
            </a:r>
            <a:endParaRPr lang="en-US" sz="2350" dirty="0"/>
          </a:p>
        </p:txBody>
      </p:sp>
      <p:sp>
        <p:nvSpPr>
          <p:cNvPr id="4" name="Text 2"/>
          <p:cNvSpPr/>
          <p:nvPr/>
        </p:nvSpPr>
        <p:spPr>
          <a:xfrm>
            <a:off x="703302" y="2838450"/>
            <a:ext cx="13223796" cy="303133"/>
          </a:xfrm>
          <a:prstGeom prst="rect">
            <a:avLst/>
          </a:prstGeom>
          <a:noFill/>
          <a:ln/>
        </p:spPr>
        <p:txBody>
          <a:bodyPr wrap="none" lIns="0" tIns="0" rIns="0" bIns="0" rtlCol="0" anchor="t"/>
          <a:lstStyle/>
          <a:p>
            <a:pPr marL="0" indent="0" algn="l">
              <a:lnSpc>
                <a:spcPts val="2350"/>
              </a:lnSpc>
              <a:buNone/>
            </a:pPr>
            <a:r>
              <a:rPr lang="en-US" sz="1550" dirty="0">
                <a:solidFill>
                  <a:srgbClr val="4B4A4A"/>
                </a:solidFill>
                <a:latin typeface="Geist" pitchFamily="34" charset="0"/>
                <a:ea typeface="Geist" pitchFamily="34" charset="-122"/>
                <a:cs typeface="Geist" pitchFamily="34" charset="-120"/>
              </a:rPr>
              <a:t>AV materials often require specialized classification beyond traditional book systems.</a:t>
            </a:r>
            <a:endParaRPr lang="en-US" sz="1550" dirty="0"/>
          </a:p>
        </p:txBody>
      </p:sp>
      <p:sp>
        <p:nvSpPr>
          <p:cNvPr id="5" name="Text 3"/>
          <p:cNvSpPr/>
          <p:nvPr/>
        </p:nvSpPr>
        <p:spPr>
          <a:xfrm>
            <a:off x="703302" y="3408640"/>
            <a:ext cx="4425315" cy="376833"/>
          </a:xfrm>
          <a:prstGeom prst="rect">
            <a:avLst/>
          </a:prstGeom>
          <a:noFill/>
          <a:ln/>
        </p:spPr>
        <p:txBody>
          <a:bodyPr wrap="none" lIns="0" tIns="0" rIns="0" bIns="0" rtlCol="0" anchor="t"/>
          <a:lstStyle/>
          <a:p>
            <a:pPr marL="0" indent="0" algn="l">
              <a:lnSpc>
                <a:spcPts val="2950"/>
              </a:lnSpc>
              <a:buNone/>
            </a:pPr>
            <a:r>
              <a:rPr lang="en-US" sz="2350" b="1" dirty="0">
                <a:solidFill>
                  <a:srgbClr val="006747"/>
                </a:solidFill>
                <a:latin typeface="Noto Serif SC Bold" pitchFamily="34" charset="0"/>
                <a:ea typeface="Noto Serif SC Bold" pitchFamily="34" charset="-122"/>
                <a:cs typeface="Noto Serif SC Bold" pitchFamily="34" charset="-120"/>
              </a:rPr>
              <a:t>Steps in Developing a System</a:t>
            </a:r>
            <a:endParaRPr lang="en-US" sz="2350" dirty="0"/>
          </a:p>
        </p:txBody>
      </p:sp>
      <p:sp>
        <p:nvSpPr>
          <p:cNvPr id="6" name="Text 4"/>
          <p:cNvSpPr/>
          <p:nvPr/>
        </p:nvSpPr>
        <p:spPr>
          <a:xfrm>
            <a:off x="703302" y="4052530"/>
            <a:ext cx="200858" cy="251103"/>
          </a:xfrm>
          <a:prstGeom prst="rect">
            <a:avLst/>
          </a:prstGeom>
          <a:noFill/>
          <a:ln/>
        </p:spPr>
        <p:txBody>
          <a:bodyPr wrap="none" lIns="0" tIns="0" rIns="0" bIns="0" rtlCol="0" anchor="t"/>
          <a:lstStyle/>
          <a:p>
            <a:pPr marL="0" indent="0" algn="l">
              <a:lnSpc>
                <a:spcPts val="2350"/>
              </a:lnSpc>
              <a:buNone/>
            </a:pPr>
            <a:r>
              <a:rPr lang="en-US" sz="1550" dirty="0">
                <a:solidFill>
                  <a:srgbClr val="4B4A4A"/>
                </a:solidFill>
                <a:latin typeface="Noto Serif SC Light" pitchFamily="34" charset="0"/>
                <a:ea typeface="Noto Serif SC Light" pitchFamily="34" charset="-122"/>
                <a:cs typeface="Noto Serif SC Light" pitchFamily="34" charset="-120"/>
              </a:rPr>
              <a:t>01</a:t>
            </a:r>
            <a:endParaRPr lang="en-US" sz="1550" dirty="0"/>
          </a:p>
        </p:txBody>
      </p:sp>
      <p:sp>
        <p:nvSpPr>
          <p:cNvPr id="7" name="Shape 5"/>
          <p:cNvSpPr/>
          <p:nvPr/>
        </p:nvSpPr>
        <p:spPr>
          <a:xfrm>
            <a:off x="703302" y="4371023"/>
            <a:ext cx="6522839" cy="22860"/>
          </a:xfrm>
          <a:prstGeom prst="rect">
            <a:avLst/>
          </a:prstGeom>
          <a:solidFill>
            <a:srgbClr val="006747"/>
          </a:solidFill>
          <a:ln/>
        </p:spPr>
      </p:sp>
      <p:sp>
        <p:nvSpPr>
          <p:cNvPr id="8" name="Text 6"/>
          <p:cNvSpPr/>
          <p:nvPr/>
        </p:nvSpPr>
        <p:spPr>
          <a:xfrm>
            <a:off x="703302" y="4517112"/>
            <a:ext cx="6522839" cy="303133"/>
          </a:xfrm>
          <a:prstGeom prst="rect">
            <a:avLst/>
          </a:prstGeom>
          <a:noFill/>
          <a:ln/>
        </p:spPr>
        <p:txBody>
          <a:bodyPr wrap="none" lIns="0" tIns="0" rIns="0" bIns="0" rtlCol="0" anchor="t"/>
          <a:lstStyle/>
          <a:p>
            <a:pPr marL="0" indent="0" algn="l">
              <a:lnSpc>
                <a:spcPts val="2350"/>
              </a:lnSpc>
              <a:buNone/>
            </a:pPr>
            <a:r>
              <a:rPr lang="en-US" sz="1550" dirty="0">
                <a:solidFill>
                  <a:srgbClr val="4B4A4A"/>
                </a:solidFill>
                <a:latin typeface="Geist" pitchFamily="34" charset="0"/>
                <a:ea typeface="Geist" pitchFamily="34" charset="-122"/>
                <a:cs typeface="Geist" pitchFamily="34" charset="-120"/>
              </a:rPr>
              <a:t>Identify types of AV resources (films, sound recordings, digital files).</a:t>
            </a:r>
            <a:endParaRPr lang="en-US" sz="1550" dirty="0"/>
          </a:p>
        </p:txBody>
      </p:sp>
      <p:sp>
        <p:nvSpPr>
          <p:cNvPr id="9" name="Text 7"/>
          <p:cNvSpPr/>
          <p:nvPr/>
        </p:nvSpPr>
        <p:spPr>
          <a:xfrm>
            <a:off x="7404140" y="4052530"/>
            <a:ext cx="200858" cy="251103"/>
          </a:xfrm>
          <a:prstGeom prst="rect">
            <a:avLst/>
          </a:prstGeom>
          <a:noFill/>
          <a:ln/>
        </p:spPr>
        <p:txBody>
          <a:bodyPr wrap="none" lIns="0" tIns="0" rIns="0" bIns="0" rtlCol="0" anchor="t"/>
          <a:lstStyle/>
          <a:p>
            <a:pPr marL="0" indent="0" algn="l">
              <a:lnSpc>
                <a:spcPts val="2350"/>
              </a:lnSpc>
              <a:buNone/>
            </a:pPr>
            <a:r>
              <a:rPr lang="en-US" sz="1550" dirty="0">
                <a:solidFill>
                  <a:srgbClr val="4B4A4A"/>
                </a:solidFill>
                <a:latin typeface="Noto Serif SC Light" pitchFamily="34" charset="0"/>
                <a:ea typeface="Noto Serif SC Light" pitchFamily="34" charset="-122"/>
                <a:cs typeface="Noto Serif SC Light" pitchFamily="34" charset="-120"/>
              </a:rPr>
              <a:t>02</a:t>
            </a:r>
            <a:endParaRPr lang="en-US" sz="1550" dirty="0"/>
          </a:p>
        </p:txBody>
      </p:sp>
      <p:sp>
        <p:nvSpPr>
          <p:cNvPr id="10" name="Shape 8"/>
          <p:cNvSpPr/>
          <p:nvPr/>
        </p:nvSpPr>
        <p:spPr>
          <a:xfrm>
            <a:off x="7404140" y="4371023"/>
            <a:ext cx="6522958" cy="22860"/>
          </a:xfrm>
          <a:prstGeom prst="rect">
            <a:avLst/>
          </a:prstGeom>
          <a:solidFill>
            <a:srgbClr val="006747"/>
          </a:solidFill>
          <a:ln/>
        </p:spPr>
      </p:sp>
      <p:sp>
        <p:nvSpPr>
          <p:cNvPr id="11" name="Text 9"/>
          <p:cNvSpPr/>
          <p:nvPr/>
        </p:nvSpPr>
        <p:spPr>
          <a:xfrm>
            <a:off x="7404140" y="4517112"/>
            <a:ext cx="6522958" cy="303133"/>
          </a:xfrm>
          <a:prstGeom prst="rect">
            <a:avLst/>
          </a:prstGeom>
          <a:noFill/>
          <a:ln/>
        </p:spPr>
        <p:txBody>
          <a:bodyPr wrap="none" lIns="0" tIns="0" rIns="0" bIns="0" rtlCol="0" anchor="t"/>
          <a:lstStyle/>
          <a:p>
            <a:pPr marL="0" indent="0" algn="l">
              <a:lnSpc>
                <a:spcPts val="2350"/>
              </a:lnSpc>
              <a:buNone/>
            </a:pPr>
            <a:r>
              <a:rPr lang="en-US" sz="1550" dirty="0">
                <a:solidFill>
                  <a:srgbClr val="4B4A4A"/>
                </a:solidFill>
                <a:latin typeface="Geist" pitchFamily="34" charset="0"/>
                <a:ea typeface="Geist" pitchFamily="34" charset="-122"/>
                <a:cs typeface="Geist" pitchFamily="34" charset="-120"/>
              </a:rPr>
              <a:t>Define categories based on format, subject, and intended use.</a:t>
            </a:r>
            <a:endParaRPr lang="en-US" sz="1550" dirty="0"/>
          </a:p>
        </p:txBody>
      </p:sp>
      <p:sp>
        <p:nvSpPr>
          <p:cNvPr id="12" name="Text 10"/>
          <p:cNvSpPr/>
          <p:nvPr/>
        </p:nvSpPr>
        <p:spPr>
          <a:xfrm>
            <a:off x="703302" y="5148858"/>
            <a:ext cx="200858" cy="251103"/>
          </a:xfrm>
          <a:prstGeom prst="rect">
            <a:avLst/>
          </a:prstGeom>
          <a:noFill/>
          <a:ln/>
        </p:spPr>
        <p:txBody>
          <a:bodyPr wrap="none" lIns="0" tIns="0" rIns="0" bIns="0" rtlCol="0" anchor="t"/>
          <a:lstStyle/>
          <a:p>
            <a:pPr marL="0" indent="0" algn="l">
              <a:lnSpc>
                <a:spcPts val="2350"/>
              </a:lnSpc>
              <a:buNone/>
            </a:pPr>
            <a:r>
              <a:rPr lang="en-US" sz="1550" dirty="0">
                <a:solidFill>
                  <a:srgbClr val="4B4A4A"/>
                </a:solidFill>
                <a:latin typeface="Noto Serif SC Light" pitchFamily="34" charset="0"/>
                <a:ea typeface="Noto Serif SC Light" pitchFamily="34" charset="-122"/>
                <a:cs typeface="Noto Serif SC Light" pitchFamily="34" charset="-120"/>
              </a:rPr>
              <a:t>03</a:t>
            </a:r>
            <a:endParaRPr lang="en-US" sz="1550" dirty="0"/>
          </a:p>
        </p:txBody>
      </p:sp>
      <p:sp>
        <p:nvSpPr>
          <p:cNvPr id="13" name="Shape 11"/>
          <p:cNvSpPr/>
          <p:nvPr/>
        </p:nvSpPr>
        <p:spPr>
          <a:xfrm>
            <a:off x="703302" y="5467350"/>
            <a:ext cx="6522839" cy="22860"/>
          </a:xfrm>
          <a:prstGeom prst="rect">
            <a:avLst/>
          </a:prstGeom>
          <a:solidFill>
            <a:srgbClr val="006747"/>
          </a:solidFill>
          <a:ln/>
        </p:spPr>
      </p:sp>
      <p:sp>
        <p:nvSpPr>
          <p:cNvPr id="14" name="Text 12"/>
          <p:cNvSpPr/>
          <p:nvPr/>
        </p:nvSpPr>
        <p:spPr>
          <a:xfrm>
            <a:off x="703302" y="5613440"/>
            <a:ext cx="6522839" cy="303133"/>
          </a:xfrm>
          <a:prstGeom prst="rect">
            <a:avLst/>
          </a:prstGeom>
          <a:noFill/>
          <a:ln/>
        </p:spPr>
        <p:txBody>
          <a:bodyPr wrap="none" lIns="0" tIns="0" rIns="0" bIns="0" rtlCol="0" anchor="t"/>
          <a:lstStyle/>
          <a:p>
            <a:pPr marL="0" indent="0" algn="l">
              <a:lnSpc>
                <a:spcPts val="2350"/>
              </a:lnSpc>
              <a:buNone/>
            </a:pPr>
            <a:r>
              <a:rPr lang="en-US" sz="1550" dirty="0">
                <a:solidFill>
                  <a:srgbClr val="4B4A4A"/>
                </a:solidFill>
                <a:latin typeface="Geist" pitchFamily="34" charset="0"/>
                <a:ea typeface="Geist" pitchFamily="34" charset="-122"/>
                <a:cs typeface="Geist" pitchFamily="34" charset="-120"/>
              </a:rPr>
              <a:t>Establish codes or call numbers for shelving and retrieval.</a:t>
            </a:r>
            <a:endParaRPr lang="en-US" sz="1550" dirty="0"/>
          </a:p>
        </p:txBody>
      </p:sp>
      <p:sp>
        <p:nvSpPr>
          <p:cNvPr id="15" name="Text 13"/>
          <p:cNvSpPr/>
          <p:nvPr/>
        </p:nvSpPr>
        <p:spPr>
          <a:xfrm>
            <a:off x="7404140" y="5148858"/>
            <a:ext cx="200858" cy="251103"/>
          </a:xfrm>
          <a:prstGeom prst="rect">
            <a:avLst/>
          </a:prstGeom>
          <a:noFill/>
          <a:ln/>
        </p:spPr>
        <p:txBody>
          <a:bodyPr wrap="none" lIns="0" tIns="0" rIns="0" bIns="0" rtlCol="0" anchor="t"/>
          <a:lstStyle/>
          <a:p>
            <a:pPr marL="0" indent="0" algn="l">
              <a:lnSpc>
                <a:spcPts val="2350"/>
              </a:lnSpc>
              <a:buNone/>
            </a:pPr>
            <a:r>
              <a:rPr lang="en-US" sz="1550" dirty="0">
                <a:solidFill>
                  <a:srgbClr val="4B4A4A"/>
                </a:solidFill>
                <a:latin typeface="Noto Serif SC Light" pitchFamily="34" charset="0"/>
                <a:ea typeface="Noto Serif SC Light" pitchFamily="34" charset="-122"/>
                <a:cs typeface="Noto Serif SC Light" pitchFamily="34" charset="-120"/>
              </a:rPr>
              <a:t>04</a:t>
            </a:r>
            <a:endParaRPr lang="en-US" sz="1550" dirty="0"/>
          </a:p>
        </p:txBody>
      </p:sp>
      <p:sp>
        <p:nvSpPr>
          <p:cNvPr id="16" name="Shape 14"/>
          <p:cNvSpPr/>
          <p:nvPr/>
        </p:nvSpPr>
        <p:spPr>
          <a:xfrm>
            <a:off x="7404140" y="5467350"/>
            <a:ext cx="6522958" cy="22860"/>
          </a:xfrm>
          <a:prstGeom prst="rect">
            <a:avLst/>
          </a:prstGeom>
          <a:solidFill>
            <a:srgbClr val="006747"/>
          </a:solidFill>
          <a:ln/>
        </p:spPr>
      </p:sp>
      <p:sp>
        <p:nvSpPr>
          <p:cNvPr id="17" name="Text 15"/>
          <p:cNvSpPr/>
          <p:nvPr/>
        </p:nvSpPr>
        <p:spPr>
          <a:xfrm>
            <a:off x="7404140" y="5613440"/>
            <a:ext cx="6522958" cy="303133"/>
          </a:xfrm>
          <a:prstGeom prst="rect">
            <a:avLst/>
          </a:prstGeom>
          <a:noFill/>
          <a:ln/>
        </p:spPr>
        <p:txBody>
          <a:bodyPr wrap="none" lIns="0" tIns="0" rIns="0" bIns="0" rtlCol="0" anchor="t"/>
          <a:lstStyle/>
          <a:p>
            <a:pPr marL="0" indent="0" algn="l">
              <a:lnSpc>
                <a:spcPts val="2350"/>
              </a:lnSpc>
              <a:buNone/>
            </a:pPr>
            <a:r>
              <a:rPr lang="en-US" sz="1550" dirty="0">
                <a:solidFill>
                  <a:srgbClr val="4B4A4A"/>
                </a:solidFill>
                <a:latin typeface="Geist" pitchFamily="34" charset="0"/>
                <a:ea typeface="Geist" pitchFamily="34" charset="-122"/>
                <a:cs typeface="Geist" pitchFamily="34" charset="-120"/>
              </a:rPr>
              <a:t>Ensure compatibility with existing cataloging standards.</a:t>
            </a:r>
            <a:endParaRPr lang="en-US" sz="1550" dirty="0"/>
          </a:p>
        </p:txBody>
      </p:sp>
      <p:sp>
        <p:nvSpPr>
          <p:cNvPr id="18" name="Shape 16"/>
          <p:cNvSpPr/>
          <p:nvPr/>
        </p:nvSpPr>
        <p:spPr>
          <a:xfrm>
            <a:off x="703302" y="6267450"/>
            <a:ext cx="13223796" cy="1094899"/>
          </a:xfrm>
          <a:prstGeom prst="roundRect">
            <a:avLst>
              <a:gd name="adj" fmla="val 16519"/>
            </a:avLst>
          </a:prstGeom>
          <a:solidFill>
            <a:srgbClr val="B3FFE7"/>
          </a:solidFill>
          <a:ln/>
        </p:spPr>
      </p:sp>
      <p:pic>
        <p:nvPicPr>
          <p:cNvPr id="19" name="Image 0" descr="preencoded.png"/>
          <p:cNvPicPr>
            <a:picLocks noChangeAspect="1"/>
          </p:cNvPicPr>
          <p:nvPr/>
        </p:nvPicPr>
        <p:blipFill>
          <a:blip r:embed="rId3"/>
          <a:stretch>
            <a:fillRect/>
          </a:stretch>
        </p:blipFill>
        <p:spPr>
          <a:xfrm>
            <a:off x="904161" y="6563558"/>
            <a:ext cx="251103" cy="200858"/>
          </a:xfrm>
          <a:prstGeom prst="rect">
            <a:avLst/>
          </a:prstGeom>
        </p:spPr>
      </p:pic>
      <p:sp>
        <p:nvSpPr>
          <p:cNvPr id="20" name="Text 17"/>
          <p:cNvSpPr/>
          <p:nvPr/>
        </p:nvSpPr>
        <p:spPr>
          <a:xfrm>
            <a:off x="1356122" y="6495574"/>
            <a:ext cx="12370118" cy="606266"/>
          </a:xfrm>
          <a:prstGeom prst="rect">
            <a:avLst/>
          </a:prstGeom>
          <a:noFill/>
          <a:ln/>
        </p:spPr>
        <p:txBody>
          <a:bodyPr wrap="square" lIns="0" tIns="0" rIns="0" bIns="0" rtlCol="0" anchor="t"/>
          <a:lstStyle/>
          <a:p>
            <a:pPr marL="0" indent="0" algn="l">
              <a:lnSpc>
                <a:spcPts val="2350"/>
              </a:lnSpc>
              <a:buNone/>
            </a:pPr>
            <a:r>
              <a:rPr lang="en-US" sz="1550" b="1" dirty="0">
                <a:solidFill>
                  <a:srgbClr val="000000"/>
                </a:solidFill>
                <a:latin typeface="Geist" pitchFamily="34" charset="0"/>
                <a:ea typeface="Geist" pitchFamily="34" charset="-122"/>
                <a:cs typeface="Geist" pitchFamily="34" charset="-120"/>
              </a:rPr>
              <a:t>Example:</a:t>
            </a:r>
            <a:r>
              <a:rPr lang="en-US" sz="1550" dirty="0">
                <a:solidFill>
                  <a:srgbClr val="000000"/>
                </a:solidFill>
                <a:latin typeface="Geist" pitchFamily="34" charset="0"/>
                <a:ea typeface="Geist" pitchFamily="34" charset="-122"/>
                <a:cs typeface="Geist" pitchFamily="34" charset="-120"/>
              </a:rPr>
              <a:t> A library may create a local classification scheme where films are grouped by genre (Drama, Documentary, Educational) and assigned unique codes.</a:t>
            </a:r>
            <a:endParaRPr lang="en-US" sz="1550" dirty="0"/>
          </a:p>
        </p:txBody>
      </p:sp>
      <p:pic>
        <p:nvPicPr>
          <p:cNvPr id="21" name="Picture 20"/>
          <p:cNvPicPr>
            <a:picLocks noChangeAspect="1"/>
          </p:cNvPicPr>
          <p:nvPr/>
        </p:nvPicPr>
        <p:blipFill>
          <a:blip r:embed="rId4"/>
          <a:stretch>
            <a:fillRect/>
          </a:stretch>
        </p:blipFill>
        <p:spPr>
          <a:xfrm>
            <a:off x="12756729" y="7191021"/>
            <a:ext cx="2139881" cy="104568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5957473" y="810675"/>
            <a:ext cx="8073628" cy="955596"/>
          </a:xfrm>
          <a:prstGeom prst="rect">
            <a:avLst/>
          </a:prstGeom>
          <a:noFill/>
          <a:ln/>
        </p:spPr>
        <p:txBody>
          <a:bodyPr wrap="square" lIns="0" tIns="0" rIns="0" bIns="0" rtlCol="0" anchor="t"/>
          <a:lstStyle/>
          <a:p>
            <a:pPr marL="0" indent="0" algn="l">
              <a:lnSpc>
                <a:spcPts val="3750"/>
              </a:lnSpc>
              <a:buNone/>
            </a:pPr>
            <a:r>
              <a:rPr lang="en-US" sz="3000" b="1" dirty="0">
                <a:solidFill>
                  <a:srgbClr val="006747"/>
                </a:solidFill>
                <a:latin typeface="Noto Serif SC Bold" pitchFamily="34" charset="0"/>
                <a:ea typeface="Noto Serif SC Bold" pitchFamily="34" charset="-122"/>
                <a:cs typeface="Noto Serif SC Bold" pitchFamily="34" charset="-120"/>
              </a:rPr>
              <a:t>Integration of Audiovisual Resources into the Library's Existing Cataloging System</a:t>
            </a:r>
            <a:endParaRPr lang="en-US" sz="3000" dirty="0"/>
          </a:p>
        </p:txBody>
      </p:sp>
      <p:sp>
        <p:nvSpPr>
          <p:cNvPr id="4" name="Shape 1"/>
          <p:cNvSpPr/>
          <p:nvPr/>
        </p:nvSpPr>
        <p:spPr>
          <a:xfrm>
            <a:off x="6021586" y="2902029"/>
            <a:ext cx="343972" cy="343972"/>
          </a:xfrm>
          <a:prstGeom prst="roundRect">
            <a:avLst>
              <a:gd name="adj" fmla="val 40011"/>
            </a:avLst>
          </a:prstGeom>
          <a:solidFill>
            <a:srgbClr val="D1EFE4"/>
          </a:solidFill>
          <a:ln w="7620">
            <a:solidFill>
              <a:srgbClr val="B7D5CA"/>
            </a:solidFill>
            <a:prstDash val="solid"/>
          </a:ln>
        </p:spPr>
      </p:sp>
      <p:sp>
        <p:nvSpPr>
          <p:cNvPr id="5" name="Text 2"/>
          <p:cNvSpPr/>
          <p:nvPr/>
        </p:nvSpPr>
        <p:spPr>
          <a:xfrm>
            <a:off x="6468547" y="2534414"/>
            <a:ext cx="1911429" cy="238839"/>
          </a:xfrm>
          <a:prstGeom prst="rect">
            <a:avLst/>
          </a:prstGeom>
          <a:noFill/>
          <a:ln/>
        </p:spPr>
        <p:txBody>
          <a:bodyPr wrap="none" lIns="0" tIns="0" rIns="0" bIns="0" rtlCol="0" anchor="t"/>
          <a:lstStyle/>
          <a:p>
            <a:pPr marL="0" indent="0" algn="l">
              <a:lnSpc>
                <a:spcPts val="1850"/>
              </a:lnSpc>
              <a:buNone/>
            </a:pPr>
            <a:r>
              <a:rPr lang="en-US" b="1" dirty="0">
                <a:solidFill>
                  <a:srgbClr val="4B4A4A"/>
                </a:solidFill>
                <a:latin typeface="Noto Serif SC Bold" pitchFamily="34" charset="0"/>
                <a:ea typeface="Noto Serif SC Bold" pitchFamily="34" charset="-122"/>
                <a:cs typeface="Noto Serif SC Bold" pitchFamily="34" charset="-120"/>
              </a:rPr>
              <a:t>Unified Access</a:t>
            </a:r>
            <a:endParaRPr lang="en-US" dirty="0"/>
          </a:p>
        </p:txBody>
      </p:sp>
      <p:sp>
        <p:nvSpPr>
          <p:cNvPr id="6" name="Text 3"/>
          <p:cNvSpPr/>
          <p:nvPr/>
        </p:nvSpPr>
        <p:spPr>
          <a:xfrm>
            <a:off x="6468547" y="3021974"/>
            <a:ext cx="7626667" cy="204668"/>
          </a:xfrm>
          <a:prstGeom prst="rect">
            <a:avLst/>
          </a:prstGeom>
          <a:noFill/>
          <a:ln/>
        </p:spPr>
        <p:txBody>
          <a:bodyPr wrap="none" lIns="0" tIns="0" rIns="0" bIns="0" rtlCol="0" anchor="t"/>
          <a:lstStyle/>
          <a:p>
            <a:pPr marL="0" indent="0" algn="l">
              <a:lnSpc>
                <a:spcPts val="1600"/>
              </a:lnSpc>
              <a:buNone/>
            </a:pPr>
            <a:r>
              <a:rPr lang="en-US" sz="1600" b="1" dirty="0">
                <a:solidFill>
                  <a:srgbClr val="4B4A4A"/>
                </a:solidFill>
                <a:latin typeface="Geist" pitchFamily="34" charset="0"/>
                <a:ea typeface="Geist" pitchFamily="34" charset="-122"/>
                <a:cs typeface="Geist" pitchFamily="34" charset="-120"/>
              </a:rPr>
              <a:t>AV materials should be searchable alongside books, journals, and digital resources</a:t>
            </a:r>
            <a:r>
              <a:rPr lang="en-US" sz="1600" dirty="0">
                <a:solidFill>
                  <a:srgbClr val="4B4A4A"/>
                </a:solidFill>
                <a:latin typeface="Geist" pitchFamily="34" charset="0"/>
                <a:ea typeface="Geist" pitchFamily="34" charset="-122"/>
                <a:cs typeface="Geist" pitchFamily="34" charset="-120"/>
              </a:rPr>
              <a:t>.</a:t>
            </a:r>
            <a:endParaRPr lang="en-US" sz="1600" dirty="0"/>
          </a:p>
        </p:txBody>
      </p:sp>
      <p:sp>
        <p:nvSpPr>
          <p:cNvPr id="7" name="Shape 4"/>
          <p:cNvSpPr/>
          <p:nvPr/>
        </p:nvSpPr>
        <p:spPr>
          <a:xfrm>
            <a:off x="6021586" y="3665934"/>
            <a:ext cx="343972" cy="343972"/>
          </a:xfrm>
          <a:prstGeom prst="roundRect">
            <a:avLst>
              <a:gd name="adj" fmla="val 40011"/>
            </a:avLst>
          </a:prstGeom>
          <a:solidFill>
            <a:srgbClr val="D1EFE4"/>
          </a:solidFill>
          <a:ln w="7620">
            <a:solidFill>
              <a:srgbClr val="B7D5CA"/>
            </a:solidFill>
            <a:prstDash val="solid"/>
          </a:ln>
        </p:spPr>
      </p:sp>
      <p:sp>
        <p:nvSpPr>
          <p:cNvPr id="8" name="Text 5"/>
          <p:cNvSpPr/>
          <p:nvPr/>
        </p:nvSpPr>
        <p:spPr>
          <a:xfrm>
            <a:off x="6468547" y="3718441"/>
            <a:ext cx="3150037" cy="238839"/>
          </a:xfrm>
          <a:prstGeom prst="rect">
            <a:avLst/>
          </a:prstGeom>
          <a:noFill/>
          <a:ln/>
        </p:spPr>
        <p:txBody>
          <a:bodyPr wrap="none" lIns="0" tIns="0" rIns="0" bIns="0" rtlCol="0" anchor="t"/>
          <a:lstStyle/>
          <a:p>
            <a:pPr marL="0" indent="0" algn="l">
              <a:lnSpc>
                <a:spcPts val="1850"/>
              </a:lnSpc>
              <a:buNone/>
            </a:pPr>
            <a:r>
              <a:rPr lang="en-US" sz="1500" b="1" dirty="0">
                <a:solidFill>
                  <a:srgbClr val="4B4A4A"/>
                </a:solidFill>
                <a:latin typeface="Noto Serif SC Bold" pitchFamily="34" charset="0"/>
                <a:ea typeface="Noto Serif SC Bold" pitchFamily="34" charset="-122"/>
                <a:cs typeface="Noto Serif SC Bold" pitchFamily="34" charset="-120"/>
              </a:rPr>
              <a:t>Integrated Library Systems (ILS)</a:t>
            </a:r>
            <a:endParaRPr lang="en-US" sz="1500" dirty="0"/>
          </a:p>
        </p:txBody>
      </p:sp>
      <p:sp>
        <p:nvSpPr>
          <p:cNvPr id="9" name="Text 6"/>
          <p:cNvSpPr/>
          <p:nvPr/>
        </p:nvSpPr>
        <p:spPr>
          <a:xfrm>
            <a:off x="6468547" y="4019074"/>
            <a:ext cx="7626667" cy="204668"/>
          </a:xfrm>
          <a:prstGeom prst="rect">
            <a:avLst/>
          </a:prstGeom>
          <a:noFill/>
          <a:ln/>
        </p:spPr>
        <p:txBody>
          <a:bodyPr wrap="none" lIns="0" tIns="0" rIns="0" bIns="0" rtlCol="0" anchor="t"/>
          <a:lstStyle/>
          <a:p>
            <a:pPr marL="0" indent="0" algn="l">
              <a:lnSpc>
                <a:spcPts val="1600"/>
              </a:lnSpc>
              <a:buNone/>
            </a:pPr>
            <a:r>
              <a:rPr lang="en-US" dirty="0">
                <a:solidFill>
                  <a:srgbClr val="4B4A4A"/>
                </a:solidFill>
                <a:latin typeface="Geist" pitchFamily="34" charset="0"/>
                <a:ea typeface="Geist" pitchFamily="34" charset="-122"/>
                <a:cs typeface="Geist" pitchFamily="34" charset="-120"/>
              </a:rPr>
              <a:t>Modern systems allow cataloging of diverse formats in one database.</a:t>
            </a:r>
            <a:endParaRPr lang="en-US" dirty="0"/>
          </a:p>
        </p:txBody>
      </p:sp>
      <p:sp>
        <p:nvSpPr>
          <p:cNvPr id="10" name="Shape 7"/>
          <p:cNvSpPr/>
          <p:nvPr/>
        </p:nvSpPr>
        <p:spPr>
          <a:xfrm>
            <a:off x="6021586" y="4429839"/>
            <a:ext cx="343972" cy="343972"/>
          </a:xfrm>
          <a:prstGeom prst="roundRect">
            <a:avLst>
              <a:gd name="adj" fmla="val 40011"/>
            </a:avLst>
          </a:prstGeom>
          <a:solidFill>
            <a:srgbClr val="D1EFE4"/>
          </a:solidFill>
          <a:ln w="7620">
            <a:solidFill>
              <a:srgbClr val="B7D5CA"/>
            </a:solidFill>
            <a:prstDash val="solid"/>
          </a:ln>
        </p:spPr>
      </p:sp>
      <p:sp>
        <p:nvSpPr>
          <p:cNvPr id="11" name="Text 8"/>
          <p:cNvSpPr/>
          <p:nvPr/>
        </p:nvSpPr>
        <p:spPr>
          <a:xfrm>
            <a:off x="6468547" y="4482346"/>
            <a:ext cx="1911429" cy="238839"/>
          </a:xfrm>
          <a:prstGeom prst="rect">
            <a:avLst/>
          </a:prstGeom>
          <a:noFill/>
          <a:ln/>
        </p:spPr>
        <p:txBody>
          <a:bodyPr wrap="none" lIns="0" tIns="0" rIns="0" bIns="0" rtlCol="0" anchor="t"/>
          <a:lstStyle/>
          <a:p>
            <a:pPr marL="0" indent="0" algn="l">
              <a:lnSpc>
                <a:spcPts val="1850"/>
              </a:lnSpc>
              <a:buNone/>
            </a:pPr>
            <a:r>
              <a:rPr lang="en-US" sz="1500" b="1" dirty="0">
                <a:solidFill>
                  <a:srgbClr val="4B4A4A"/>
                </a:solidFill>
                <a:latin typeface="Noto Serif SC Bold" pitchFamily="34" charset="0"/>
                <a:ea typeface="Noto Serif SC Bold" pitchFamily="34" charset="-122"/>
                <a:cs typeface="Noto Serif SC Bold" pitchFamily="34" charset="-120"/>
              </a:rPr>
              <a:t>Benefits</a:t>
            </a:r>
            <a:endParaRPr lang="en-US" sz="1500" dirty="0"/>
          </a:p>
        </p:txBody>
      </p:sp>
      <p:sp>
        <p:nvSpPr>
          <p:cNvPr id="12" name="Text 9"/>
          <p:cNvSpPr/>
          <p:nvPr/>
        </p:nvSpPr>
        <p:spPr>
          <a:xfrm>
            <a:off x="6468547" y="4782979"/>
            <a:ext cx="7626667" cy="1078467"/>
          </a:xfrm>
          <a:prstGeom prst="rect">
            <a:avLst/>
          </a:prstGeom>
          <a:noFill/>
          <a:ln/>
        </p:spPr>
        <p:txBody>
          <a:bodyPr wrap="square" lIns="0" tIns="0" rIns="0" bIns="0" rtlCol="0" anchor="t"/>
          <a:lstStyle/>
          <a:p>
            <a:pPr marL="342900" indent="-342900" algn="l">
              <a:buSzPct val="100000"/>
              <a:buChar char="•"/>
            </a:pPr>
            <a:r>
              <a:rPr lang="en-US" sz="2000" dirty="0">
                <a:solidFill>
                  <a:srgbClr val="4B4A4A"/>
                </a:solidFill>
                <a:latin typeface="Geist" pitchFamily="34" charset="0"/>
                <a:ea typeface="Geist" pitchFamily="34" charset="-122"/>
                <a:cs typeface="Geist" pitchFamily="34" charset="-120"/>
              </a:rPr>
              <a:t>Users can discover AV resources through the same catalog interface.</a:t>
            </a:r>
            <a:endParaRPr lang="en-US" sz="2000" dirty="0"/>
          </a:p>
          <a:p>
            <a:pPr marL="342900" indent="-342900" algn="l">
              <a:buSzPct val="100000"/>
              <a:buChar char="•"/>
            </a:pPr>
            <a:r>
              <a:rPr lang="en-US" sz="2000" dirty="0">
                <a:solidFill>
                  <a:srgbClr val="4B4A4A"/>
                </a:solidFill>
                <a:latin typeface="Geist" pitchFamily="34" charset="0"/>
                <a:ea typeface="Geist" pitchFamily="34" charset="-122"/>
                <a:cs typeface="Geist" pitchFamily="34" charset="-120"/>
              </a:rPr>
              <a:t>Streamlined management for librarians.</a:t>
            </a:r>
            <a:endParaRPr lang="en-US" sz="2000" dirty="0"/>
          </a:p>
          <a:p>
            <a:pPr marL="342900" indent="-342900" algn="l">
              <a:buSzPct val="100000"/>
              <a:buChar char="•"/>
            </a:pPr>
            <a:r>
              <a:rPr lang="en-US" sz="2000" dirty="0">
                <a:solidFill>
                  <a:srgbClr val="4B4A4A"/>
                </a:solidFill>
                <a:latin typeface="Geist" pitchFamily="34" charset="0"/>
                <a:ea typeface="Geist" pitchFamily="34" charset="-122"/>
                <a:cs typeface="Geist" pitchFamily="34" charset="-120"/>
              </a:rPr>
              <a:t>Enhanced visibility of AV collections</a:t>
            </a:r>
            <a:r>
              <a:rPr lang="en-US" sz="2400" dirty="0">
                <a:solidFill>
                  <a:srgbClr val="4B4A4A"/>
                </a:solidFill>
                <a:latin typeface="Geist" pitchFamily="34" charset="0"/>
                <a:ea typeface="Geist" pitchFamily="34" charset="-122"/>
                <a:cs typeface="Geist" pitchFamily="34" charset="-120"/>
              </a:rPr>
              <a:t>.</a:t>
            </a:r>
            <a:endParaRPr lang="en-US" sz="2400" dirty="0"/>
          </a:p>
        </p:txBody>
      </p:sp>
      <p:sp>
        <p:nvSpPr>
          <p:cNvPr id="13" name="Shape 10"/>
          <p:cNvSpPr/>
          <p:nvPr/>
        </p:nvSpPr>
        <p:spPr>
          <a:xfrm>
            <a:off x="5849600" y="6521961"/>
            <a:ext cx="343972" cy="343972"/>
          </a:xfrm>
          <a:prstGeom prst="roundRect">
            <a:avLst>
              <a:gd name="adj" fmla="val 40011"/>
            </a:avLst>
          </a:prstGeom>
          <a:solidFill>
            <a:srgbClr val="D1EFE4"/>
          </a:solidFill>
          <a:ln w="7620">
            <a:solidFill>
              <a:srgbClr val="B7D5CA"/>
            </a:solidFill>
            <a:prstDash val="solid"/>
          </a:ln>
        </p:spPr>
      </p:sp>
      <p:sp>
        <p:nvSpPr>
          <p:cNvPr id="14" name="Text 11"/>
          <p:cNvSpPr/>
          <p:nvPr/>
        </p:nvSpPr>
        <p:spPr>
          <a:xfrm>
            <a:off x="6468547" y="6205417"/>
            <a:ext cx="1911429" cy="238839"/>
          </a:xfrm>
          <a:prstGeom prst="rect">
            <a:avLst/>
          </a:prstGeom>
          <a:noFill/>
          <a:ln/>
        </p:spPr>
        <p:txBody>
          <a:bodyPr wrap="none" lIns="0" tIns="0" rIns="0" bIns="0" rtlCol="0" anchor="t"/>
          <a:lstStyle/>
          <a:p>
            <a:pPr marL="0" indent="0" algn="l">
              <a:lnSpc>
                <a:spcPts val="1850"/>
              </a:lnSpc>
              <a:buNone/>
            </a:pPr>
            <a:r>
              <a:rPr lang="en-US" sz="1500" b="1" dirty="0">
                <a:solidFill>
                  <a:srgbClr val="4B4A4A"/>
                </a:solidFill>
                <a:latin typeface="Noto Serif SC Bold" pitchFamily="34" charset="0"/>
                <a:ea typeface="Noto Serif SC Bold" pitchFamily="34" charset="-122"/>
                <a:cs typeface="Noto Serif SC Bold" pitchFamily="34" charset="-120"/>
              </a:rPr>
              <a:t>Example</a:t>
            </a:r>
            <a:endParaRPr lang="en-US" sz="1500" dirty="0"/>
          </a:p>
        </p:txBody>
      </p:sp>
      <p:sp>
        <p:nvSpPr>
          <p:cNvPr id="15" name="Text 12"/>
          <p:cNvSpPr/>
          <p:nvPr/>
        </p:nvSpPr>
        <p:spPr>
          <a:xfrm>
            <a:off x="6468547" y="6521961"/>
            <a:ext cx="7626667" cy="702036"/>
          </a:xfrm>
          <a:prstGeom prst="rect">
            <a:avLst/>
          </a:prstGeom>
          <a:noFill/>
          <a:ln/>
        </p:spPr>
        <p:txBody>
          <a:bodyPr wrap="square" lIns="0" tIns="0" rIns="0" bIns="0" rtlCol="0" anchor="t"/>
          <a:lstStyle/>
          <a:p>
            <a:pPr marL="0" indent="0" algn="l">
              <a:lnSpc>
                <a:spcPts val="1600"/>
              </a:lnSpc>
              <a:buNone/>
            </a:pPr>
            <a:r>
              <a:rPr lang="en-US" dirty="0">
                <a:solidFill>
                  <a:srgbClr val="4B4A4A"/>
                </a:solidFill>
                <a:latin typeface="Geist" pitchFamily="34" charset="0"/>
                <a:ea typeface="Geist" pitchFamily="34" charset="-122"/>
                <a:cs typeface="Geist" pitchFamily="34" charset="-120"/>
              </a:rPr>
              <a:t>A university library integrates streaming video databases into its OPAC (Online Public Access Catalog), allowing students to search for both books and films in one system.</a:t>
            </a:r>
            <a:endParaRPr lang="en-US" dirty="0"/>
          </a:p>
        </p:txBody>
      </p:sp>
      <p:pic>
        <p:nvPicPr>
          <p:cNvPr id="16" name="Picture 15"/>
          <p:cNvPicPr>
            <a:picLocks noChangeAspect="1"/>
          </p:cNvPicPr>
          <p:nvPr/>
        </p:nvPicPr>
        <p:blipFill>
          <a:blip r:embed="rId4"/>
          <a:stretch>
            <a:fillRect/>
          </a:stretch>
        </p:blipFill>
        <p:spPr>
          <a:xfrm>
            <a:off x="12487275" y="7223996"/>
            <a:ext cx="2143125" cy="100560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874520"/>
            <a:ext cx="7078742" cy="708779"/>
          </a:xfrm>
          <a:prstGeom prst="rect">
            <a:avLst/>
          </a:prstGeom>
          <a:noFill/>
          <a:ln/>
        </p:spPr>
        <p:txBody>
          <a:bodyPr wrap="non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Practical Considerations</a:t>
            </a:r>
            <a:endParaRPr lang="en-US" sz="4450" dirty="0"/>
          </a:p>
        </p:txBody>
      </p:sp>
      <p:sp>
        <p:nvSpPr>
          <p:cNvPr id="3" name="Shape 1"/>
          <p:cNvSpPr/>
          <p:nvPr/>
        </p:nvSpPr>
        <p:spPr>
          <a:xfrm>
            <a:off x="793790" y="3036927"/>
            <a:ext cx="4196358" cy="3318153"/>
          </a:xfrm>
          <a:prstGeom prst="roundRect">
            <a:avLst>
              <a:gd name="adj" fmla="val 6152"/>
            </a:avLst>
          </a:prstGeom>
          <a:solidFill>
            <a:srgbClr val="D1EFE4"/>
          </a:solidFill>
          <a:ln w="7620">
            <a:solidFill>
              <a:srgbClr val="B7D5CA"/>
            </a:solidFill>
            <a:prstDash val="solid"/>
          </a:ln>
        </p:spPr>
      </p:sp>
      <p:sp>
        <p:nvSpPr>
          <p:cNvPr id="4" name="Shape 2"/>
          <p:cNvSpPr/>
          <p:nvPr/>
        </p:nvSpPr>
        <p:spPr>
          <a:xfrm>
            <a:off x="1028224" y="3271361"/>
            <a:ext cx="680442" cy="680442"/>
          </a:xfrm>
          <a:prstGeom prst="roundRect">
            <a:avLst>
              <a:gd name="adj" fmla="val 13436980"/>
            </a:avLst>
          </a:prstGeom>
          <a:solidFill>
            <a:srgbClr val="006747"/>
          </a:solidFill>
          <a:ln/>
        </p:spPr>
      </p:sp>
      <p:pic>
        <p:nvPicPr>
          <p:cNvPr id="5" name="Image 0" descr="preencoded.png"/>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1215390" y="3458408"/>
            <a:ext cx="306110" cy="306110"/>
          </a:xfrm>
          <a:prstGeom prst="rect">
            <a:avLst/>
          </a:prstGeom>
        </p:spPr>
      </p:pic>
      <p:sp>
        <p:nvSpPr>
          <p:cNvPr id="6" name="Text 3"/>
          <p:cNvSpPr/>
          <p:nvPr/>
        </p:nvSpPr>
        <p:spPr>
          <a:xfrm>
            <a:off x="1028224" y="417861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Preservation</a:t>
            </a:r>
            <a:endParaRPr lang="en-US" sz="2200" dirty="0"/>
          </a:p>
        </p:txBody>
      </p:sp>
      <p:sp>
        <p:nvSpPr>
          <p:cNvPr id="7" name="Text 4"/>
          <p:cNvSpPr/>
          <p:nvPr/>
        </p:nvSpPr>
        <p:spPr>
          <a:xfrm>
            <a:off x="1028224" y="4669036"/>
            <a:ext cx="3727490" cy="1451610"/>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AV materials are prone to deterioration (magnetic tapes, CDs). Proper storage and digitization are essential.</a:t>
            </a:r>
            <a:endParaRPr lang="en-US" sz="1750" dirty="0"/>
          </a:p>
        </p:txBody>
      </p:sp>
      <p:sp>
        <p:nvSpPr>
          <p:cNvPr id="8" name="Shape 5"/>
          <p:cNvSpPr/>
          <p:nvPr/>
        </p:nvSpPr>
        <p:spPr>
          <a:xfrm>
            <a:off x="5216962" y="3036927"/>
            <a:ext cx="4196358" cy="3318153"/>
          </a:xfrm>
          <a:prstGeom prst="roundRect">
            <a:avLst>
              <a:gd name="adj" fmla="val 6152"/>
            </a:avLst>
          </a:prstGeom>
          <a:solidFill>
            <a:srgbClr val="D1EFE4"/>
          </a:solidFill>
          <a:ln w="7620">
            <a:solidFill>
              <a:srgbClr val="B7D5CA"/>
            </a:solidFill>
            <a:prstDash val="solid"/>
          </a:ln>
        </p:spPr>
      </p:sp>
      <p:sp>
        <p:nvSpPr>
          <p:cNvPr id="9" name="Shape 6"/>
          <p:cNvSpPr/>
          <p:nvPr/>
        </p:nvSpPr>
        <p:spPr>
          <a:xfrm>
            <a:off x="5451396" y="3271361"/>
            <a:ext cx="680442" cy="680442"/>
          </a:xfrm>
          <a:prstGeom prst="roundRect">
            <a:avLst>
              <a:gd name="adj" fmla="val 13436980"/>
            </a:avLst>
          </a:prstGeom>
          <a:solidFill>
            <a:srgbClr val="006747"/>
          </a:solidFill>
          <a:ln/>
        </p:spPr>
      </p:sp>
      <p:pic>
        <p:nvPicPr>
          <p:cNvPr id="10" name="Image 1" descr="preencoded.png"/>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5638562" y="3458408"/>
            <a:ext cx="306110" cy="306110"/>
          </a:xfrm>
          <a:prstGeom prst="rect">
            <a:avLst/>
          </a:prstGeom>
        </p:spPr>
      </p:pic>
      <p:sp>
        <p:nvSpPr>
          <p:cNvPr id="11" name="Text 7"/>
          <p:cNvSpPr/>
          <p:nvPr/>
        </p:nvSpPr>
        <p:spPr>
          <a:xfrm>
            <a:off x="5451396" y="4178617"/>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User Training</a:t>
            </a:r>
            <a:endParaRPr lang="en-US" sz="2200" dirty="0"/>
          </a:p>
        </p:txBody>
      </p:sp>
      <p:sp>
        <p:nvSpPr>
          <p:cNvPr id="12" name="Text 8"/>
          <p:cNvSpPr/>
          <p:nvPr/>
        </p:nvSpPr>
        <p:spPr>
          <a:xfrm>
            <a:off x="5451396" y="4669036"/>
            <a:ext cx="3727490"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Libraries should educate users on how to access and use AV resources.</a:t>
            </a:r>
            <a:endParaRPr lang="en-US" sz="1750" dirty="0"/>
          </a:p>
        </p:txBody>
      </p:sp>
      <p:sp>
        <p:nvSpPr>
          <p:cNvPr id="13" name="Shape 9"/>
          <p:cNvSpPr/>
          <p:nvPr/>
        </p:nvSpPr>
        <p:spPr>
          <a:xfrm>
            <a:off x="9640133" y="3036927"/>
            <a:ext cx="4196358" cy="3318153"/>
          </a:xfrm>
          <a:prstGeom prst="roundRect">
            <a:avLst>
              <a:gd name="adj" fmla="val 6152"/>
            </a:avLst>
          </a:prstGeom>
          <a:solidFill>
            <a:srgbClr val="D1EFE4"/>
          </a:solidFill>
          <a:ln w="7620">
            <a:solidFill>
              <a:srgbClr val="B7D5CA"/>
            </a:solidFill>
            <a:prstDash val="solid"/>
          </a:ln>
        </p:spPr>
      </p:sp>
      <p:sp>
        <p:nvSpPr>
          <p:cNvPr id="14" name="Shape 10"/>
          <p:cNvSpPr/>
          <p:nvPr/>
        </p:nvSpPr>
        <p:spPr>
          <a:xfrm>
            <a:off x="9874568" y="3271361"/>
            <a:ext cx="680442" cy="680442"/>
          </a:xfrm>
          <a:prstGeom prst="roundRect">
            <a:avLst>
              <a:gd name="adj" fmla="val 13436980"/>
            </a:avLst>
          </a:prstGeom>
          <a:solidFill>
            <a:srgbClr val="006747"/>
          </a:solidFill>
          <a:ln/>
        </p:spPr>
      </p:sp>
      <p:pic>
        <p:nvPicPr>
          <p:cNvPr id="15" name="Image 2" descr="preencoded.png"/>
          <p:cNvPicPr>
            <a:picLocks noChangeAspect="1"/>
          </p:cNvPicPr>
          <p:nvPr/>
        </p:nvPicPr>
        <p:blipFill>
          <a:blip r:embed="rId3">
            <a:extLst>
              <a:ext uri="{96DAC541-7B7A-43D3-8B79-37D633B846F1}">
                <asvg:svgBlip xmlns="" xmlns:asvg="http://schemas.microsoft.com/office/drawing/2016/SVG/main" r:embed="rId6"/>
              </a:ext>
            </a:extLst>
          </a:blip>
          <a:stretch>
            <a:fillRect/>
          </a:stretch>
        </p:blipFill>
        <p:spPr>
          <a:xfrm>
            <a:off x="10061734" y="3458408"/>
            <a:ext cx="306110" cy="306110"/>
          </a:xfrm>
          <a:prstGeom prst="rect">
            <a:avLst/>
          </a:prstGeom>
        </p:spPr>
      </p:pic>
      <p:sp>
        <p:nvSpPr>
          <p:cNvPr id="16" name="Text 11"/>
          <p:cNvSpPr/>
          <p:nvPr/>
        </p:nvSpPr>
        <p:spPr>
          <a:xfrm>
            <a:off x="9874568" y="4178617"/>
            <a:ext cx="3378041"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Technology Integration</a:t>
            </a:r>
            <a:endParaRPr lang="en-US" sz="2200" dirty="0"/>
          </a:p>
        </p:txBody>
      </p:sp>
      <p:sp>
        <p:nvSpPr>
          <p:cNvPr id="17" name="Text 12"/>
          <p:cNvSpPr/>
          <p:nvPr/>
        </p:nvSpPr>
        <p:spPr>
          <a:xfrm>
            <a:off x="9874568" y="4669036"/>
            <a:ext cx="3727490"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Use of digital repositories, streaming platforms, and multimedia databases.</a:t>
            </a:r>
            <a:endParaRPr lang="en-US" sz="1750" dirty="0"/>
          </a:p>
        </p:txBody>
      </p:sp>
      <p:pic>
        <p:nvPicPr>
          <p:cNvPr id="18" name="Picture 17"/>
          <p:cNvPicPr>
            <a:picLocks noChangeAspect="1"/>
          </p:cNvPicPr>
          <p:nvPr/>
        </p:nvPicPr>
        <p:blipFill>
          <a:blip r:embed="rId7"/>
          <a:stretch>
            <a:fillRect/>
          </a:stretch>
        </p:blipFill>
        <p:spPr>
          <a:xfrm>
            <a:off x="12530495" y="6872979"/>
            <a:ext cx="2143125" cy="128849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2626519"/>
            <a:ext cx="5670590" cy="708779"/>
          </a:xfrm>
          <a:prstGeom prst="rect">
            <a:avLst/>
          </a:prstGeom>
          <a:noFill/>
          <a:ln/>
        </p:spPr>
        <p:txBody>
          <a:bodyPr wrap="non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Conclusion</a:t>
            </a:r>
            <a:endParaRPr lang="en-US" sz="4450" dirty="0"/>
          </a:p>
        </p:txBody>
      </p:sp>
      <p:sp>
        <p:nvSpPr>
          <p:cNvPr id="3" name="Text 1"/>
          <p:cNvSpPr/>
          <p:nvPr/>
        </p:nvSpPr>
        <p:spPr>
          <a:xfrm>
            <a:off x="793790" y="3788926"/>
            <a:ext cx="13042821" cy="1814036"/>
          </a:xfrm>
          <a:prstGeom prst="rect">
            <a:avLst/>
          </a:prstGeom>
          <a:noFill/>
          <a:ln/>
        </p:spPr>
        <p:txBody>
          <a:bodyPr wrap="square" lIns="0" tIns="0" rIns="0" bIns="0" rtlCol="0" anchor="t"/>
          <a:lstStyle/>
          <a:p>
            <a:pPr marL="0" indent="0" algn="l">
              <a:lnSpc>
                <a:spcPts val="3550"/>
              </a:lnSpc>
              <a:buNone/>
            </a:pPr>
            <a:r>
              <a:rPr lang="en-US" sz="2200" dirty="0">
                <a:solidFill>
                  <a:srgbClr val="4B4A4A"/>
                </a:solidFill>
                <a:latin typeface="Geist" pitchFamily="34" charset="0"/>
                <a:ea typeface="Geist" pitchFamily="34" charset="-122"/>
                <a:cs typeface="Geist" pitchFamily="34" charset="-120"/>
              </a:rPr>
              <a:t>Effective organization of audiovisual resources ensures that libraries remain relevant in the digital age. Cataloging, metadata creation, classification, and integration into existing systems are critical steps in making AV materials accessible, discoverable, and useful for academic and cultural purposes.</a:t>
            </a:r>
            <a:endParaRPr lang="en-US" sz="2200" dirty="0"/>
          </a:p>
        </p:txBody>
      </p:sp>
      <p:pic>
        <p:nvPicPr>
          <p:cNvPr id="4" name="Picture 3"/>
          <p:cNvPicPr>
            <a:picLocks noChangeAspect="1"/>
          </p:cNvPicPr>
          <p:nvPr/>
        </p:nvPicPr>
        <p:blipFill>
          <a:blip r:embed="rId3"/>
          <a:stretch>
            <a:fillRect/>
          </a:stretch>
        </p:blipFill>
        <p:spPr>
          <a:xfrm>
            <a:off x="12530495" y="6872979"/>
            <a:ext cx="2143125" cy="128849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2305288"/>
            <a:ext cx="7395091" cy="708779"/>
          </a:xfrm>
          <a:prstGeom prst="rect">
            <a:avLst/>
          </a:prstGeom>
          <a:noFill/>
          <a:ln/>
        </p:spPr>
        <p:txBody>
          <a:bodyPr wrap="none" lIns="0" tIns="0" rIns="0" bIns="0" rtlCol="0" anchor="t"/>
          <a:lstStyle/>
          <a:p>
            <a:pPr marL="0" indent="0" algn="l">
              <a:lnSpc>
                <a:spcPts val="5550"/>
              </a:lnSpc>
              <a:buNone/>
            </a:pPr>
            <a:r>
              <a:rPr lang="en-US" sz="4450" b="1" dirty="0">
                <a:solidFill>
                  <a:srgbClr val="006747"/>
                </a:solidFill>
                <a:latin typeface="Noto Serif SC Bold" pitchFamily="34" charset="0"/>
                <a:ea typeface="Noto Serif SC Bold" pitchFamily="34" charset="-122"/>
                <a:cs typeface="Noto Serif SC Bold" pitchFamily="34" charset="-120"/>
              </a:rPr>
              <a:t>Discussion and Questions</a:t>
            </a:r>
            <a:endParaRPr lang="en-US" sz="4450" dirty="0"/>
          </a:p>
        </p:txBody>
      </p:sp>
      <p:sp>
        <p:nvSpPr>
          <p:cNvPr id="3" name="Shape 1"/>
          <p:cNvSpPr/>
          <p:nvPr/>
        </p:nvSpPr>
        <p:spPr>
          <a:xfrm>
            <a:off x="793790" y="3467695"/>
            <a:ext cx="4196358" cy="2456617"/>
          </a:xfrm>
          <a:prstGeom prst="roundRect">
            <a:avLst>
              <a:gd name="adj" fmla="val 8310"/>
            </a:avLst>
          </a:prstGeom>
          <a:solidFill>
            <a:srgbClr val="E5F9F2">
              <a:alpha val="95000"/>
            </a:srgbClr>
          </a:solidFill>
          <a:ln w="30480">
            <a:solidFill>
              <a:srgbClr val="B7D5CA"/>
            </a:solidFill>
            <a:prstDash val="solid"/>
          </a:ln>
        </p:spPr>
      </p:sp>
      <p:sp>
        <p:nvSpPr>
          <p:cNvPr id="4" name="Text 2"/>
          <p:cNvSpPr/>
          <p:nvPr/>
        </p:nvSpPr>
        <p:spPr>
          <a:xfrm>
            <a:off x="1051084" y="372498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Question 1</a:t>
            </a:r>
            <a:endParaRPr lang="en-US" sz="2200" dirty="0"/>
          </a:p>
        </p:txBody>
      </p:sp>
      <p:sp>
        <p:nvSpPr>
          <p:cNvPr id="5" name="Text 3"/>
          <p:cNvSpPr/>
          <p:nvPr/>
        </p:nvSpPr>
        <p:spPr>
          <a:xfrm>
            <a:off x="1051084" y="4215408"/>
            <a:ext cx="3681770"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What challenges do libraries face in cataloging audiovisual materials compared to books?</a:t>
            </a:r>
            <a:endParaRPr lang="en-US" sz="1750" dirty="0"/>
          </a:p>
        </p:txBody>
      </p:sp>
      <p:sp>
        <p:nvSpPr>
          <p:cNvPr id="6" name="Shape 4"/>
          <p:cNvSpPr/>
          <p:nvPr/>
        </p:nvSpPr>
        <p:spPr>
          <a:xfrm>
            <a:off x="5216962" y="3467695"/>
            <a:ext cx="4196358" cy="2456617"/>
          </a:xfrm>
          <a:prstGeom prst="roundRect">
            <a:avLst>
              <a:gd name="adj" fmla="val 8310"/>
            </a:avLst>
          </a:prstGeom>
          <a:solidFill>
            <a:srgbClr val="E5F9F2">
              <a:alpha val="95000"/>
            </a:srgbClr>
          </a:solidFill>
          <a:ln w="30480">
            <a:solidFill>
              <a:srgbClr val="B7D5CA"/>
            </a:solidFill>
            <a:prstDash val="solid"/>
          </a:ln>
        </p:spPr>
      </p:sp>
      <p:sp>
        <p:nvSpPr>
          <p:cNvPr id="7" name="Text 5"/>
          <p:cNvSpPr/>
          <p:nvPr/>
        </p:nvSpPr>
        <p:spPr>
          <a:xfrm>
            <a:off x="5474256" y="372498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Question 2</a:t>
            </a:r>
            <a:endParaRPr lang="en-US" sz="2200" dirty="0"/>
          </a:p>
        </p:txBody>
      </p:sp>
      <p:sp>
        <p:nvSpPr>
          <p:cNvPr id="8" name="Text 6"/>
          <p:cNvSpPr/>
          <p:nvPr/>
        </p:nvSpPr>
        <p:spPr>
          <a:xfrm>
            <a:off x="5474256" y="4215408"/>
            <a:ext cx="3681770" cy="1088708"/>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How can metadata improve the discoverability of audiovisual resources?</a:t>
            </a:r>
            <a:endParaRPr lang="en-US" sz="1750" dirty="0"/>
          </a:p>
        </p:txBody>
      </p:sp>
      <p:sp>
        <p:nvSpPr>
          <p:cNvPr id="9" name="Shape 7"/>
          <p:cNvSpPr/>
          <p:nvPr/>
        </p:nvSpPr>
        <p:spPr>
          <a:xfrm>
            <a:off x="9640133" y="3467695"/>
            <a:ext cx="4196358" cy="2456617"/>
          </a:xfrm>
          <a:prstGeom prst="roundRect">
            <a:avLst>
              <a:gd name="adj" fmla="val 8310"/>
            </a:avLst>
          </a:prstGeom>
          <a:solidFill>
            <a:srgbClr val="E5F9F2">
              <a:alpha val="95000"/>
            </a:srgbClr>
          </a:solidFill>
          <a:ln w="30480">
            <a:solidFill>
              <a:srgbClr val="B7D5CA"/>
            </a:solidFill>
            <a:prstDash val="solid"/>
          </a:ln>
        </p:spPr>
      </p:sp>
      <p:sp>
        <p:nvSpPr>
          <p:cNvPr id="10" name="Text 8"/>
          <p:cNvSpPr/>
          <p:nvPr/>
        </p:nvSpPr>
        <p:spPr>
          <a:xfrm>
            <a:off x="9897427" y="372498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4B4A4A"/>
                </a:solidFill>
                <a:latin typeface="Noto Serif SC Bold" pitchFamily="34" charset="0"/>
                <a:ea typeface="Noto Serif SC Bold" pitchFamily="34" charset="-122"/>
                <a:cs typeface="Noto Serif SC Bold" pitchFamily="34" charset="-120"/>
              </a:rPr>
              <a:t>Question 3</a:t>
            </a:r>
            <a:endParaRPr lang="en-US" sz="2200" dirty="0"/>
          </a:p>
        </p:txBody>
      </p:sp>
      <p:sp>
        <p:nvSpPr>
          <p:cNvPr id="11" name="Text 9"/>
          <p:cNvSpPr/>
          <p:nvPr/>
        </p:nvSpPr>
        <p:spPr>
          <a:xfrm>
            <a:off x="9897427" y="4215408"/>
            <a:ext cx="3681770" cy="1451610"/>
          </a:xfrm>
          <a:prstGeom prst="rect">
            <a:avLst/>
          </a:prstGeom>
          <a:noFill/>
          <a:ln/>
        </p:spPr>
        <p:txBody>
          <a:bodyPr wrap="square" lIns="0" tIns="0" rIns="0" bIns="0" rtlCol="0" anchor="t"/>
          <a:lstStyle/>
          <a:p>
            <a:pPr marL="0" indent="0" algn="l">
              <a:lnSpc>
                <a:spcPts val="2850"/>
              </a:lnSpc>
              <a:buNone/>
            </a:pPr>
            <a:r>
              <a:rPr lang="en-US" sz="1750" dirty="0">
                <a:solidFill>
                  <a:srgbClr val="4B4A4A"/>
                </a:solidFill>
                <a:latin typeface="Geist" pitchFamily="34" charset="0"/>
                <a:ea typeface="Geist" pitchFamily="34" charset="-122"/>
                <a:cs typeface="Geist" pitchFamily="34" charset="-120"/>
              </a:rPr>
              <a:t>Should libraries develop their own classification systems for AV materials, or rely on existing ones like DDC and LCC?</a:t>
            </a:r>
            <a:endParaRPr lang="en-US" sz="1750" dirty="0"/>
          </a:p>
        </p:txBody>
      </p:sp>
      <p:pic>
        <p:nvPicPr>
          <p:cNvPr id="12" name="Picture 11"/>
          <p:cNvPicPr>
            <a:picLocks noChangeAspect="1"/>
          </p:cNvPicPr>
          <p:nvPr/>
        </p:nvPicPr>
        <p:blipFill>
          <a:blip r:embed="rId3"/>
          <a:stretch>
            <a:fillRect/>
          </a:stretch>
        </p:blipFill>
        <p:spPr>
          <a:xfrm>
            <a:off x="12530495" y="6872979"/>
            <a:ext cx="2143125" cy="128849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1913</Words>
  <Application>Microsoft Office PowerPoint</Application>
  <PresentationFormat>Custom</PresentationFormat>
  <Paragraphs>263</Paragraphs>
  <Slides>25</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Arial</vt:lpstr>
      <vt:lpstr>Noto Serif SC Bold</vt:lpstr>
      <vt:lpstr>Calibri</vt:lpstr>
      <vt:lpstr>Geist</vt:lpstr>
      <vt:lpstr>Noto Serif SC Light</vt:lpstr>
      <vt:lpstr>Noto Serif HK Semi Bold</vt:lpstr>
      <vt:lpstr>Source Sans 3</vt:lpstr>
      <vt:lpstr>Wingdings</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24</cp:revision>
  <dcterms:created xsi:type="dcterms:W3CDTF">2026-02-23T18:15:04Z</dcterms:created>
  <dcterms:modified xsi:type="dcterms:W3CDTF">2026-02-27T12:26:23Z</dcterms:modified>
</cp:coreProperties>
</file>